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0" r:id="rId1"/>
  </p:sldMasterIdLst>
  <p:notesMasterIdLst>
    <p:notesMasterId r:id="rId26"/>
  </p:notesMasterIdLst>
  <p:sldIdLst>
    <p:sldId id="392" r:id="rId2"/>
    <p:sldId id="388" r:id="rId3"/>
    <p:sldId id="259" r:id="rId4"/>
    <p:sldId id="387" r:id="rId5"/>
    <p:sldId id="260" r:id="rId6"/>
    <p:sldId id="266" r:id="rId7"/>
    <p:sldId id="267" r:id="rId8"/>
    <p:sldId id="262" r:id="rId9"/>
    <p:sldId id="376" r:id="rId10"/>
    <p:sldId id="381" r:id="rId11"/>
    <p:sldId id="382" r:id="rId12"/>
    <p:sldId id="383" r:id="rId13"/>
    <p:sldId id="380" r:id="rId14"/>
    <p:sldId id="358" r:id="rId15"/>
    <p:sldId id="364" r:id="rId16"/>
    <p:sldId id="354" r:id="rId17"/>
    <p:sldId id="340" r:id="rId18"/>
    <p:sldId id="365" r:id="rId19"/>
    <p:sldId id="269" r:id="rId20"/>
    <p:sldId id="268" r:id="rId21"/>
    <p:sldId id="270" r:id="rId22"/>
    <p:sldId id="271" r:id="rId23"/>
    <p:sldId id="258" r:id="rId24"/>
    <p:sldId id="310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3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D7A1E-7AB3-C54A-B3FA-8FCB9414E8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4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5d57700b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5d57700b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4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5d57700b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5d57700b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5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5d57700b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5d57700b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10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d57700b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d57700b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11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global marketing landscape is changing.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Increasing</a:t>
            </a:r>
            <a:r>
              <a:rPr lang="en-US" baseline="0" dirty="0"/>
              <a:t> globalization is driving economic activity worldwide.</a:t>
            </a:r>
          </a:p>
          <a:p>
            <a:r>
              <a:rPr lang="en-US" baseline="0" dirty="0"/>
              <a:t>This is creating an explosion of trademark filings. And increasing oppositions.</a:t>
            </a:r>
            <a:endParaRPr lang="en-US" dirty="0"/>
          </a:p>
          <a:p>
            <a:r>
              <a:rPr lang="en-US" dirty="0"/>
              <a:t>The number of channels is expanding,</a:t>
            </a:r>
            <a:r>
              <a:rPr lang="en-US" baseline="0" dirty="0"/>
              <a:t> further increasing the risk of infringement, whether intentional or unintentional.</a:t>
            </a:r>
          </a:p>
          <a:p>
            <a:r>
              <a:rPr lang="en-US" baseline="0" dirty="0"/>
              <a:t>Rapidly evolving technology is creating new opportunities for brands—and for infringers and counterfeiters.</a:t>
            </a:r>
            <a:endParaRPr lang="en-US" dirty="0"/>
          </a:p>
          <a:p>
            <a:r>
              <a:rPr lang="en-US" dirty="0"/>
              <a:t>Litigation costs for infringement are high and rising,</a:t>
            </a:r>
            <a:r>
              <a:rPr lang="en-US" baseline="0" dirty="0"/>
              <a:t> making due diligence for new brands critical.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every day,</a:t>
            </a:r>
            <a:r>
              <a:rPr lang="en-US" baseline="0" dirty="0"/>
              <a:t> this landscape is continuing to evolve </a:t>
            </a:r>
            <a:r>
              <a:rPr lang="en-US" dirty="0"/>
              <a:t>rapidly.</a:t>
            </a:r>
          </a:p>
          <a:p>
            <a:endParaRPr lang="en-US" dirty="0"/>
          </a:p>
          <a:p>
            <a:r>
              <a:rPr lang="en-US" dirty="0"/>
              <a:t>Bottom line: The need</a:t>
            </a:r>
            <a:r>
              <a:rPr lang="en-US" baseline="0" dirty="0"/>
              <a:t> for trademark risk mitigation has never been greater.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SAEGIS, you can screen trademarks across the entire brand spectrum. </a:t>
            </a:r>
          </a:p>
          <a:p>
            <a:r>
              <a:rPr lang="en-US" dirty="0"/>
              <a:t>It provides “one stop” coverage of: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Millions of domain names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Company names from 212 countries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Pharmaceutical names from more than 70 countries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And industrial designs from 17 countries</a:t>
            </a:r>
          </a:p>
          <a:p>
            <a:endParaRPr lang="en-US" dirty="0"/>
          </a:p>
          <a:p>
            <a:r>
              <a:rPr lang="en-US" dirty="0"/>
              <a:t>Search </a:t>
            </a:r>
            <a:r>
              <a:rPr lang="en-US" baseline="0" dirty="0"/>
              <a:t>across all of these databases, or create your own custom combination.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1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revolutionary TM go365</a:t>
            </a:r>
            <a:r>
              <a:rPr lang="en-US" baseline="0" dirty="0"/>
              <a:t> self-service, on-demand clearance solution hits the results that others miss.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the only trademark research solution that offers the speed, convenience and simplicity of online self-service together with clearance-grade accuracy and completeness.</a:t>
            </a:r>
            <a:r>
              <a:rPr lang="en-US" dirty="0">
                <a:effectLst/>
              </a:rPr>
              <a:t> </a:t>
            </a:r>
            <a:endParaRPr lang="en-US" baseline="0" dirty="0"/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 go365 brings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together a unique combination of benefits: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  <a:p>
            <a:r>
              <a:rPr lang="en-US" baseline="0" dirty="0"/>
              <a:t>Superior search results: </a:t>
            </a:r>
            <a:br>
              <a:rPr lang="en-US" baseline="0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head-to-head tests, TM go365 delivered more relevant findings than leading competitive self-service search solutions. That means less risk of missing critical marks—reducing your risk of a costly conflict.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of breed search technology: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Machine Learning technology, leveraging our decades of trademark research experience, performs in-depth analysis to deliver more relevant results than other online alternatives, in just seconds.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content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b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competing self-service search solutions, TM go365 provides common law coverage, including key industry-specific sources, in addition to trademark registration data—reducing your risk of missing important findings.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CompuMark’s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proprietary search database contains millions of records—all reviewed and error-corrected—for jurisdictions worldwide.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in seconds: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marks quickly to keep pace with today’s accelerated brand launch schedules.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word and image marks: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Consolidate your clearance searching to save time and effort.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Self-service convenience and control: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 go365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use, with powerful decision support tools that help you make confident decisions quickly and efficiently. Easily iterate searches to get the most relevant results quickly.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Anytime, anywhere access: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marks whenever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wherever it’s convenient for you.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reduction made easy: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your risk of a costly conflict quickly and easily, without compromising quality.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TM go365 is designed to dramatically</a:t>
            </a:r>
            <a:r>
              <a:rPr lang="en-US" baseline="0" dirty="0"/>
              <a:t> improve your trademark clearance workflow.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Act quickly with the fastest clearance search available. </a:t>
            </a:r>
            <a:br>
              <a:rPr lang="en-US" baseline="0" dirty="0"/>
            </a:br>
            <a:r>
              <a:rPr lang="en-US" baseline="0" dirty="0"/>
              <a:t>Artificial intelligence-based algorithms zero in on relevant results in seconds.</a:t>
            </a:r>
            <a:br>
              <a:rPr lang="en-US" baseline="0" dirty="0"/>
            </a:br>
            <a:r>
              <a:rPr lang="en-US" baseline="0" dirty="0"/>
              <a:t>Access results quickly and conveniently in our SERION online trademark environment.</a:t>
            </a:r>
          </a:p>
          <a:p>
            <a:br>
              <a:rPr lang="en-US" baseline="0" dirty="0"/>
            </a:br>
            <a:r>
              <a:rPr lang="en-US" baseline="0" dirty="0"/>
              <a:t>Innovative, interactive tools let you shape results as you go. </a:t>
            </a:r>
            <a:br>
              <a:rPr lang="en-US" baseline="0" dirty="0"/>
            </a:br>
            <a:r>
              <a:rPr lang="en-US" baseline="0" dirty="0"/>
              <a:t>A visual dashboard provides a breakdown of results at a glance.</a:t>
            </a:r>
          </a:p>
          <a:p>
            <a:r>
              <a:rPr lang="en-US" baseline="0" dirty="0"/>
              <a:t>Easy-to-use tools let you sharpen and refine your search strategy for greater precision.</a:t>
            </a:r>
          </a:p>
          <a:p>
            <a:r>
              <a:rPr lang="en-US" baseline="0" dirty="0"/>
              <a:t>Visualization tools like our Tag Cloud let you quickly zero in on the most critical findings.</a:t>
            </a:r>
          </a:p>
          <a:p>
            <a:endParaRPr lang="en-US" baseline="0" dirty="0"/>
          </a:p>
          <a:p>
            <a:r>
              <a:rPr lang="en-US" baseline="0" dirty="0"/>
              <a:t>TM go365 is powered by state-of-the-art technology, including image recognition technology. </a:t>
            </a:r>
          </a:p>
          <a:p>
            <a:r>
              <a:rPr lang="en-US" baseline="0" dirty="0"/>
              <a:t>Complex word variations provide unmatched precision.</a:t>
            </a:r>
          </a:p>
          <a:p>
            <a:r>
              <a:rPr lang="en-US" baseline="0" dirty="0"/>
              <a:t>And advanced decision support tools help you make informed decisions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key advantage</a:t>
            </a:r>
            <a:r>
              <a:rPr lang="en-US" baseline="0" dirty="0"/>
              <a:t> of TM go365 is its groundbreaking Image Search capability.</a:t>
            </a:r>
          </a:p>
          <a:p>
            <a:endParaRPr lang="en-US" baseline="0" dirty="0"/>
          </a:p>
          <a:p>
            <a:r>
              <a:rPr lang="en-US" baseline="0" dirty="0"/>
              <a:t>It uses advanced image recognition technology to match image for image, without using complex and imprecise design codes.</a:t>
            </a:r>
          </a:p>
          <a:p>
            <a:endParaRPr lang="en-US" baseline="0" dirty="0"/>
          </a:p>
          <a:p>
            <a:r>
              <a:rPr lang="en-US" dirty="0"/>
              <a:t>Just drag,</a:t>
            </a:r>
            <a:r>
              <a:rPr lang="en-US" baseline="0" dirty="0"/>
              <a:t> drop and go. You get results ranked for relevancy in just seconds.</a:t>
            </a:r>
          </a:p>
          <a:p>
            <a:endParaRPr lang="en-US" baseline="0" dirty="0"/>
          </a:p>
          <a:p>
            <a:r>
              <a:rPr lang="en-US" baseline="0" dirty="0"/>
              <a:t>It’s able to do this thanks to sophisticated image recognition algorithms based on years of machine learning to ensure precision.</a:t>
            </a:r>
          </a:p>
          <a:p>
            <a:endParaRPr lang="en-US" baseline="0" dirty="0"/>
          </a:p>
          <a:p>
            <a:r>
              <a:rPr lang="en-US" baseline="0" dirty="0"/>
              <a:t>Plus, TM go 365 offers the advantage of trusted image content, tapping our global data of more than 10 million image marks.</a:t>
            </a:r>
          </a:p>
          <a:p>
            <a:endParaRPr lang="en-US" baseline="0" dirty="0"/>
          </a:p>
          <a:p>
            <a:r>
              <a:rPr lang="en-US" baseline="0" dirty="0"/>
              <a:t>This data is indexed and cross-referenced to provide the most accurate and complete results.</a:t>
            </a:r>
          </a:p>
          <a:p>
            <a:endParaRPr lang="en-US" baseline="0" dirty="0"/>
          </a:p>
          <a:p>
            <a:r>
              <a:rPr lang="en-US" baseline="0" dirty="0"/>
              <a:t>This helps TM go365 Image Search identify results that lesser tools could miss.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5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D7A1E-7AB3-C54A-B3FA-8FCB9414E8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756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1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8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d57700b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d57700b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42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96" y="6001509"/>
            <a:ext cx="1736425" cy="597403"/>
          </a:xfrm>
          <a:prstGeom prst="rect">
            <a:avLst/>
          </a:prstGeom>
        </p:spPr>
      </p:pic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2000" baseline="0"/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127974"/>
            <a:ext cx="3596688" cy="23904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6" y="6101885"/>
            <a:ext cx="2941993" cy="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323" y="1690688"/>
            <a:ext cx="5157787" cy="4014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23" y="2251587"/>
            <a:ext cx="5157787" cy="352512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  <a:lvl2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2pPr>
            <a:lvl3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3pPr>
            <a:lvl4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4pPr>
            <a:lvl5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90688"/>
            <a:ext cx="5183188" cy="4014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51587"/>
            <a:ext cx="5183188" cy="352512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  <a:lvl2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2pPr>
            <a:lvl3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3pPr>
            <a:lvl4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4pPr>
            <a:lvl5pPr>
              <a:defRPr sz="160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0289" y="-830203"/>
            <a:ext cx="12741000" cy="8112339"/>
          </a:xfrm>
          <a:prstGeom prst="rect">
            <a:avLst/>
          </a:prstGeom>
          <a:noFill/>
          <a:effectLst/>
        </p:spPr>
      </p:pic>
      <p:pic>
        <p:nvPicPr>
          <p:cNvPr id="20" name="Picture 19" descr="crv_lfcl_grhc_rgb_pos_quote-im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6" t="11493" r="16175"/>
          <a:stretch/>
        </p:blipFill>
        <p:spPr>
          <a:xfrm>
            <a:off x="-23291" y="0"/>
            <a:ext cx="12215291" cy="6903445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7" y="1416052"/>
            <a:ext cx="5115620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 b="0" i="0">
                <a:latin typeface="+mn-lt"/>
              </a:defRPr>
            </a:lvl1pPr>
            <a:lvl2pPr marL="990575" indent="-380990">
              <a:buFont typeface="Courier New"/>
              <a:buChar char="o"/>
              <a:defRPr/>
            </a:lvl2pPr>
            <a:lvl5pPr marL="2743131" indent="-304792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68319" y="4071833"/>
            <a:ext cx="5107517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 baseline="0"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29167"/>
            <a:ext cx="5115620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6" y="6101885"/>
            <a:ext cx="2941993" cy="418367"/>
          </a:xfrm>
          <a:prstGeom prst="rect">
            <a:avLst/>
          </a:prstGeom>
        </p:spPr>
      </p:pic>
      <p:pic>
        <p:nvPicPr>
          <p:cNvPr id="12" name="Picture 11" descr="crv_logo_rgb_po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96" y="6001509"/>
            <a:ext cx="1736425" cy="5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latin typeface="+mn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127974"/>
            <a:ext cx="3596688" cy="23904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6" y="6101885"/>
            <a:ext cx="2941993" cy="418367"/>
          </a:xfrm>
          <a:prstGeom prst="rect">
            <a:avLst/>
          </a:prstGeom>
        </p:spPr>
      </p:pic>
      <p:pic>
        <p:nvPicPr>
          <p:cNvPr id="8" name="Picture 7" descr="crv_logo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96" y="6001509"/>
            <a:ext cx="1736425" cy="5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35110" y="5192889"/>
            <a:ext cx="9339508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>
              <a:spcBef>
                <a:spcPts val="267"/>
              </a:spcBef>
              <a:buNone/>
              <a:defRPr sz="1267" baseline="0">
                <a:solidFill>
                  <a:srgbClr val="D9D9D9"/>
                </a:solidFill>
              </a:defRPr>
            </a:lvl1pPr>
            <a:lvl2pPr marL="609585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2pPr>
            <a:lvl3pPr marL="1219170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3pPr>
            <a:lvl4pPr marL="1828754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4pPr>
            <a:lvl5pPr marL="2438339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5" name="Picture 4" descr="CompuMark_white_CS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7" y="3156935"/>
            <a:ext cx="4355496" cy="619376"/>
          </a:xfrm>
          <a:prstGeom prst="rect">
            <a:avLst/>
          </a:prstGeom>
        </p:spPr>
      </p:pic>
      <p:pic>
        <p:nvPicPr>
          <p:cNvPr id="2" name="Picture 1" descr="crv_logo_rgb_rev-CS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19" y="2874581"/>
            <a:ext cx="2834999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15323" y="1690688"/>
            <a:ext cx="5157787" cy="40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15323" y="2251587"/>
            <a:ext cx="5157787" cy="352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6172201" y="1690688"/>
            <a:ext cx="5183188" cy="40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6172201" y="2251587"/>
            <a:ext cx="5183188" cy="352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16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8046" y="484575"/>
            <a:ext cx="9816824" cy="1269615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 lvl="0">
              <a:buClrTx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e Test" charset="0"/>
              <a:ea typeface="Calibre Test" charset="0"/>
              <a:cs typeface="Calibre Test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E9F94-1B13-1941-BB2B-88DFC9F80E26}"/>
              </a:ext>
            </a:extLst>
          </p:cNvPr>
          <p:cNvSpPr/>
          <p:nvPr/>
        </p:nvSpPr>
        <p:spPr>
          <a:xfrm>
            <a:off x="983673" y="595745"/>
            <a:ext cx="103902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Using Image Recognition Software for searching trademarks, industrial designs or trade dress &amp; Legal Issues to Consider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ea typeface="Open Sans Light"/>
                <a:cs typeface="Calibri" panose="020F0502020204030204" pitchFamily="34" charset="0"/>
                <a:sym typeface="Open Sans Light"/>
              </a:rPr>
              <a:t>Visual search tailored for Intellectual Property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Ryan Patterson - Sales Director/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AI+Image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Recognition specialist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</a:rPr>
              <a:t>Compumark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- formerly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TrademarkVision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Kent Erickson  - Attorney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Erickson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Kernell</a:t>
            </a:r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5864600" y="1717600"/>
            <a:ext cx="5661200" cy="4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/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/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/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 indent="-440256">
              <a:buClr>
                <a:srgbClr val="505050"/>
              </a:buClr>
              <a:buSzPts val="1600"/>
              <a:buFont typeface="Open Sans Light"/>
              <a:buChar char="●"/>
            </a:pPr>
            <a:r>
              <a:rPr lang="en-GB" sz="2133" dirty="0">
                <a:solidFill>
                  <a:srgbClr val="505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Lasso Tool - Select smaller figurative elements inside an image that cannot be selected with a square crop</a:t>
            </a:r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/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/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219170">
              <a:spcBef>
                <a:spcPts val="1333"/>
              </a:spcBef>
            </a:pPr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endParaRPr sz="2133" dirty="0">
              <a:solidFill>
                <a:srgbClr val="50505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43" name="Google Shape;143;p27"/>
          <p:cNvGrpSpPr/>
          <p:nvPr/>
        </p:nvGrpSpPr>
        <p:grpSpPr>
          <a:xfrm>
            <a:off x="985634" y="1854133"/>
            <a:ext cx="3860733" cy="4094467"/>
            <a:chOff x="739225" y="1390600"/>
            <a:chExt cx="2895550" cy="3070850"/>
          </a:xfrm>
        </p:grpSpPr>
        <p:pic>
          <p:nvPicPr>
            <p:cNvPr id="144" name="Google Shape;144;p27"/>
            <p:cNvPicPr preferRelativeResize="0"/>
            <p:nvPr/>
          </p:nvPicPr>
          <p:blipFill rotWithShape="1">
            <a:blip r:embed="rId3">
              <a:alphaModFix/>
            </a:blip>
            <a:srcRect l="2908" t="6463" r="4163" b="4258"/>
            <a:stretch/>
          </p:blipFill>
          <p:spPr>
            <a:xfrm>
              <a:off x="815375" y="1390600"/>
              <a:ext cx="2819400" cy="287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7"/>
            <p:cNvSpPr/>
            <p:nvPr/>
          </p:nvSpPr>
          <p:spPr>
            <a:xfrm>
              <a:off x="739225" y="2137350"/>
              <a:ext cx="441900" cy="232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7" name="Google Shape;211;p21">
            <a:extLst>
              <a:ext uri="{FF2B5EF4-FFF2-40B4-BE49-F238E27FC236}">
                <a16:creationId xmlns:a16="http://schemas.microsoft.com/office/drawing/2014/main" id="{93D09270-FDCE-6F4D-9518-02BE8FE7F577}"/>
              </a:ext>
            </a:extLst>
          </p:cNvPr>
          <p:cNvSpPr txBox="1"/>
          <p:nvPr/>
        </p:nvSpPr>
        <p:spPr>
          <a:xfrm>
            <a:off x="781471" y="527576"/>
            <a:ext cx="3759200" cy="51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505050"/>
                </a:solidFill>
              </a:rPr>
              <a:t>Advanced</a:t>
            </a:r>
            <a:r>
              <a:rPr lang="en-GB" sz="3600" b="0" i="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 Tools</a:t>
            </a:r>
            <a:r>
              <a:rPr lang="en-GB" sz="3600" b="1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1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59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/>
        </p:nvSpPr>
        <p:spPr>
          <a:xfrm>
            <a:off x="406933" y="359067"/>
            <a:ext cx="102452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1333"/>
              </a:spcBef>
            </a:pPr>
            <a:r>
              <a:rPr lang="en-GB" sz="4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Image/Text Combination Searching</a:t>
            </a:r>
            <a:endParaRPr sz="4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036833" y="1803333"/>
            <a:ext cx="9966400" cy="4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31789">
              <a:buClr>
                <a:srgbClr val="FFFFFF"/>
              </a:buClr>
              <a:buSzPts val="1500"/>
              <a:buFont typeface="Open Sans Light"/>
              <a:buChar char="●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Currently, this allows a user to add a text element to an image search as an “and” search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219170" lvl="1" indent="-431789">
              <a:spcBef>
                <a:spcPts val="1333"/>
              </a:spcBef>
              <a:buClr>
                <a:srgbClr val="FFFFFF"/>
              </a:buClr>
              <a:buSzPts val="1500"/>
              <a:buFont typeface="Open Sans Light"/>
              <a:buChar char="○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results will return anything that has the text component AND looks like the probe image 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219170" lvl="1" indent="-431789">
              <a:buClr>
                <a:srgbClr val="FFFFFF"/>
              </a:buClr>
              <a:buSzPts val="1500"/>
              <a:buFont typeface="Open Sans Light"/>
              <a:buChar char="○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There are other ways to do this. But this is the best we have found so far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219170"/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 indent="-431789">
              <a:buClr>
                <a:srgbClr val="FFFFFF"/>
              </a:buClr>
              <a:buSzPts val="1500"/>
              <a:buFont typeface="Open Sans Light"/>
              <a:buChar char="●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Exceptionally useful feature when it is needed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/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 indent="-431789">
              <a:buClr>
                <a:srgbClr val="FFFFFF"/>
              </a:buClr>
              <a:buSzPts val="1500"/>
              <a:buFont typeface="Open Sans Light"/>
              <a:buChar char="●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 use OCR to detect the text and offer it as a suggestion to the user 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/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09585" indent="-431789">
              <a:buClr>
                <a:srgbClr val="FFFFFF"/>
              </a:buClr>
              <a:buSzPts val="1500"/>
              <a:buFont typeface="Open Sans Light"/>
              <a:buChar char="●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One potential issue is user confusion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219170" lvl="1" indent="-431789">
              <a:spcBef>
                <a:spcPts val="1333"/>
              </a:spcBef>
              <a:buClr>
                <a:srgbClr val="FFFFFF"/>
              </a:buClr>
              <a:buSzPts val="1500"/>
              <a:buFont typeface="Open Sans Light"/>
              <a:buChar char="○"/>
            </a:pPr>
            <a:r>
              <a:rPr lang="en-GB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Adding long or unusual text strings can quickly narrow the results too far</a:t>
            </a:r>
            <a:endParaRPr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515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"/>
            <a:ext cx="12192000" cy="6362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5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ar-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0" y="186267"/>
            <a:ext cx="11446933" cy="646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61" y="514642"/>
            <a:ext cx="4353788" cy="399311"/>
          </a:xfrm>
        </p:spPr>
        <p:txBody>
          <a:bodyPr/>
          <a:lstStyle/>
          <a:p>
            <a:r>
              <a:rPr lang="en-US" dirty="0"/>
              <a:t>Changing Landscape, New Challenges</a:t>
            </a:r>
          </a:p>
        </p:txBody>
      </p:sp>
      <p:sp>
        <p:nvSpPr>
          <p:cNvPr id="26" name="Oval 25"/>
          <p:cNvSpPr/>
          <p:nvPr/>
        </p:nvSpPr>
        <p:spPr>
          <a:xfrm>
            <a:off x="5000245" y="2543360"/>
            <a:ext cx="2209712" cy="22097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RISK</a:t>
            </a:r>
            <a:endParaRPr lang="en-US" sz="2933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907" y="883714"/>
            <a:ext cx="3456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need for Risk Mitigation has never been greater. </a:t>
            </a:r>
          </a:p>
        </p:txBody>
      </p:sp>
      <p:pic>
        <p:nvPicPr>
          <p:cNvPr id="9" name="Picture 8" descr="risk-w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81" y="2884929"/>
            <a:ext cx="942848" cy="8209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0719" y="1563074"/>
            <a:ext cx="4285436" cy="4285436"/>
          </a:xfrm>
          <a:prstGeom prst="ellipse">
            <a:avLst/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648782" y="883714"/>
            <a:ext cx="1267967" cy="1267967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B5BD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0689" y="917652"/>
            <a:ext cx="326536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accent3"/>
                </a:solidFill>
              </a:rPr>
              <a:t>Rapidly Evolving Technology</a:t>
            </a:r>
          </a:p>
        </p:txBody>
      </p:sp>
      <p:sp>
        <p:nvSpPr>
          <p:cNvPr id="23" name="Oval 22"/>
          <p:cNvSpPr/>
          <p:nvPr/>
        </p:nvSpPr>
        <p:spPr>
          <a:xfrm>
            <a:off x="7454135" y="2297328"/>
            <a:ext cx="1262184" cy="1262184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669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3531" y="2846280"/>
            <a:ext cx="1941700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accent3"/>
                </a:solidFill>
              </a:rPr>
              <a:t>Shrinking Budgets</a:t>
            </a:r>
          </a:p>
        </p:txBody>
      </p:sp>
      <p:sp>
        <p:nvSpPr>
          <p:cNvPr id="25" name="Oval 24"/>
          <p:cNvSpPr/>
          <p:nvPr/>
        </p:nvSpPr>
        <p:spPr>
          <a:xfrm>
            <a:off x="7070682" y="4441109"/>
            <a:ext cx="1267967" cy="1267967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99489" y="5047912"/>
            <a:ext cx="2468100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accent3"/>
                </a:solidFill>
              </a:rPr>
              <a:t>Accelerated Timelines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990073" y="5054313"/>
            <a:ext cx="1267967" cy="1267967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9479" y="5504990"/>
            <a:ext cx="306513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33" b="1" dirty="0">
                <a:solidFill>
                  <a:schemeClr val="accent3"/>
                </a:solidFill>
              </a:rPr>
              <a:t>More Brand Channels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377913" y="3715817"/>
            <a:ext cx="1267967" cy="1267967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6512" y="4010782"/>
            <a:ext cx="197989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33" b="1" dirty="0">
                <a:solidFill>
                  <a:schemeClr val="accent3"/>
                </a:solidFill>
              </a:rPr>
              <a:t>Explosion of</a:t>
            </a:r>
            <a:br>
              <a:rPr lang="en-US" sz="1733" b="1" dirty="0">
                <a:solidFill>
                  <a:schemeClr val="accent3"/>
                </a:solidFill>
              </a:rPr>
            </a:br>
            <a:r>
              <a:rPr lang="en-US" sz="1733" b="1" dirty="0">
                <a:solidFill>
                  <a:schemeClr val="accent3"/>
                </a:solidFill>
              </a:rPr>
              <a:t> Trademark Filings</a:t>
            </a:r>
          </a:p>
        </p:txBody>
      </p:sp>
      <p:cxnSp>
        <p:nvCxnSpPr>
          <p:cNvPr id="12" name="Straight Connector 11"/>
          <p:cNvCxnSpPr>
            <a:stCxn id="23" idx="5"/>
          </p:cNvCxnSpPr>
          <p:nvPr/>
        </p:nvCxnSpPr>
        <p:spPr>
          <a:xfrm>
            <a:off x="8531476" y="3374669"/>
            <a:ext cx="2058371" cy="0"/>
          </a:xfrm>
          <a:prstGeom prst="line">
            <a:avLst/>
          </a:prstGeom>
          <a:ln w="952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pi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40" y="2510515"/>
            <a:ext cx="780288" cy="780288"/>
          </a:xfrm>
          <a:prstGeom prst="rect">
            <a:avLst/>
          </a:prstGeom>
          <a:ln>
            <a:noFill/>
          </a:ln>
        </p:spPr>
      </p:pic>
      <p:cxnSp>
        <p:nvCxnSpPr>
          <p:cNvPr id="39" name="Straight Connector 38"/>
          <p:cNvCxnSpPr/>
          <p:nvPr/>
        </p:nvCxnSpPr>
        <p:spPr>
          <a:xfrm>
            <a:off x="8204953" y="5558043"/>
            <a:ext cx="2436995" cy="0"/>
          </a:xfrm>
          <a:prstGeom prst="line">
            <a:avLst/>
          </a:prstGeom>
          <a:ln w="952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rabb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8" y="4576195"/>
            <a:ext cx="918464" cy="861568"/>
          </a:xfrm>
          <a:prstGeom prst="rect">
            <a:avLst/>
          </a:prstGeom>
        </p:spPr>
      </p:pic>
      <p:sp>
        <p:nvSpPr>
          <p:cNvPr id="43" name="Oval 42"/>
          <p:cNvSpPr>
            <a:spLocks noChangeAspect="1"/>
          </p:cNvSpPr>
          <p:nvPr/>
        </p:nvSpPr>
        <p:spPr>
          <a:xfrm>
            <a:off x="3697658" y="1695542"/>
            <a:ext cx="1267967" cy="1267967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600" dirty="0">
              <a:solidFill>
                <a:schemeClr val="accent3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6749" y="1423699"/>
            <a:ext cx="2670124" cy="0"/>
          </a:xfrm>
          <a:prstGeom prst="line">
            <a:avLst/>
          </a:prstGeom>
          <a:ln w="952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87484" y="5961828"/>
            <a:ext cx="2212947" cy="0"/>
          </a:xfrm>
          <a:prstGeom prst="line">
            <a:avLst/>
          </a:prstGeom>
          <a:ln w="952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99842" y="4753069"/>
            <a:ext cx="1863565" cy="0"/>
          </a:xfrm>
          <a:prstGeom prst="line">
            <a:avLst/>
          </a:prstGeom>
          <a:ln w="952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1836" y="2305795"/>
            <a:ext cx="306513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33" b="1" dirty="0">
                <a:solidFill>
                  <a:schemeClr val="accent3"/>
                </a:solidFill>
              </a:rPr>
              <a:t>Increasing Globalization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367692" y="2762633"/>
            <a:ext cx="2445096" cy="0"/>
          </a:xfrm>
          <a:prstGeom prst="line">
            <a:avLst/>
          </a:prstGeom>
          <a:ln w="952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technolog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19" y="961967"/>
            <a:ext cx="853440" cy="845312"/>
          </a:xfrm>
          <a:prstGeom prst="rect">
            <a:avLst/>
          </a:prstGeom>
        </p:spPr>
      </p:pic>
      <p:pic>
        <p:nvPicPr>
          <p:cNvPr id="54" name="Picture 53" descr="explos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45" y="3791657"/>
            <a:ext cx="780288" cy="910336"/>
          </a:xfrm>
          <a:prstGeom prst="rect">
            <a:avLst/>
          </a:prstGeom>
        </p:spPr>
      </p:pic>
      <p:pic>
        <p:nvPicPr>
          <p:cNvPr id="55" name="Picture 54" descr="globalizati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88" y="1901088"/>
            <a:ext cx="938469" cy="792480"/>
          </a:xfrm>
          <a:prstGeom prst="rect">
            <a:avLst/>
          </a:prstGeom>
        </p:spPr>
      </p:pic>
      <p:pic>
        <p:nvPicPr>
          <p:cNvPr id="56" name="Picture 55" descr="channel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11" y="5239428"/>
            <a:ext cx="774192" cy="731520"/>
          </a:xfrm>
          <a:prstGeom prst="rect">
            <a:avLst/>
          </a:prstGeom>
        </p:spPr>
      </p:pic>
      <p:pic>
        <p:nvPicPr>
          <p:cNvPr id="32" name="Shape 280">
            <a:extLst>
              <a:ext uri="{FF2B5EF4-FFF2-40B4-BE49-F238E27FC236}">
                <a16:creationId xmlns:a16="http://schemas.microsoft.com/office/drawing/2014/main" id="{DD0111A7-A07E-FA4D-A429-383C6B56735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67447" y="5970948"/>
            <a:ext cx="1006469" cy="81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8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4888" y="514350"/>
            <a:ext cx="11187112" cy="400050"/>
          </a:xfrm>
        </p:spPr>
        <p:txBody>
          <a:bodyPr/>
          <a:lstStyle/>
          <a:p>
            <a:r>
              <a:rPr lang="en-US" dirty="0"/>
              <a:t>Screen Across the Entire Brand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8207" y="1944933"/>
            <a:ext cx="29298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4000" b="1" dirty="0">
                <a:solidFill>
                  <a:srgbClr val="6817FF"/>
                </a:solidFill>
                <a:ea typeface="ＭＳ Ｐゴシック" charset="0"/>
                <a:cs typeface="ＭＳ Ｐゴシック" charset="0"/>
              </a:rPr>
              <a:t>200 million</a:t>
            </a:r>
            <a:endParaRPr lang="en-US" sz="4000" b="1" dirty="0">
              <a:solidFill>
                <a:srgbClr val="6817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207" y="2561245"/>
            <a:ext cx="27793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and growing!</a:t>
            </a:r>
            <a:endParaRPr lang="en-US" sz="1600" dirty="0">
              <a:solidFill>
                <a:srgbClr val="6666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27560" y="1914303"/>
            <a:ext cx="2931563" cy="0"/>
          </a:xfrm>
          <a:prstGeom prst="line">
            <a:avLst/>
          </a:prstGeom>
          <a:ln w="3175" cmpd="sng">
            <a:solidFill>
              <a:srgbClr val="E4E4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54557" y="1340002"/>
            <a:ext cx="1198947" cy="1198948"/>
            <a:chOff x="3020690" y="1676534"/>
            <a:chExt cx="1088273" cy="1143000"/>
          </a:xfrm>
          <a:solidFill>
            <a:schemeClr val="bg2"/>
          </a:solidFill>
        </p:grpSpPr>
        <p:sp>
          <p:nvSpPr>
            <p:cNvPr id="11" name="Oval 10"/>
            <p:cNvSpPr/>
            <p:nvPr/>
          </p:nvSpPr>
          <p:spPr>
            <a:xfrm>
              <a:off x="3020690" y="1676534"/>
              <a:ext cx="1088273" cy="1143000"/>
            </a:xfrm>
            <a:prstGeom prst="ellipse">
              <a:avLst/>
            </a:prstGeom>
            <a:solidFill>
              <a:srgbClr val="681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240" y="1989903"/>
              <a:ext cx="619173" cy="516263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3548207" y="1586887"/>
            <a:ext cx="22347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b="1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DOMAIN NAMES</a:t>
            </a:r>
            <a:endParaRPr lang="en-US" sz="1600" b="1" dirty="0">
              <a:solidFill>
                <a:srgbClr val="66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6699" y="1944934"/>
            <a:ext cx="16560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4000" b="1" dirty="0">
                <a:ea typeface="ＭＳ Ｐゴシック" charset="0"/>
                <a:cs typeface="ＭＳ Ｐゴシック" charset="0"/>
              </a:rPr>
              <a:t>212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56699" y="2561245"/>
            <a:ext cx="16560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countries</a:t>
            </a:r>
            <a:endParaRPr lang="en-US" sz="1600" dirty="0">
              <a:solidFill>
                <a:srgbClr val="66666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199041" y="1914303"/>
            <a:ext cx="2791201" cy="0"/>
          </a:xfrm>
          <a:prstGeom prst="line">
            <a:avLst/>
          </a:prstGeom>
          <a:ln w="3175" cmpd="sng">
            <a:solidFill>
              <a:srgbClr val="E4E4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463052" y="1340002"/>
            <a:ext cx="1200553" cy="1198948"/>
            <a:chOff x="3020692" y="1676534"/>
            <a:chExt cx="1144531" cy="1143000"/>
          </a:xfrm>
          <a:solidFill>
            <a:schemeClr val="bg2"/>
          </a:solidFill>
        </p:grpSpPr>
        <p:sp>
          <p:nvSpPr>
            <p:cNvPr id="19" name="Oval 18"/>
            <p:cNvSpPr/>
            <p:nvPr/>
          </p:nvSpPr>
          <p:spPr>
            <a:xfrm>
              <a:off x="3020692" y="1676534"/>
              <a:ext cx="1144531" cy="1143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472" y="1967534"/>
              <a:ext cx="563024" cy="540944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7756699" y="1586887"/>
            <a:ext cx="2275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b="1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COMPANY NAMES</a:t>
            </a:r>
            <a:endParaRPr lang="en-US" sz="1600" b="1" dirty="0">
              <a:solidFill>
                <a:srgbClr val="6666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8207" y="3759245"/>
            <a:ext cx="22002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4000" b="1" dirty="0">
                <a:solidFill>
                  <a:srgbClr val="1AC604"/>
                </a:solidFill>
                <a:ea typeface="ＭＳ Ｐゴシック" charset="0"/>
                <a:cs typeface="ＭＳ Ｐゴシック" charset="0"/>
              </a:rPr>
              <a:t>70+</a:t>
            </a:r>
            <a:endParaRPr lang="en-US" sz="4000" b="1" dirty="0">
              <a:solidFill>
                <a:srgbClr val="1AC60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8207" y="4353261"/>
            <a:ext cx="26462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countries</a:t>
            </a:r>
            <a:endParaRPr lang="en-US" sz="1600" dirty="0">
              <a:solidFill>
                <a:srgbClr val="666666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990549" y="3728615"/>
            <a:ext cx="2791201" cy="0"/>
          </a:xfrm>
          <a:prstGeom prst="line">
            <a:avLst/>
          </a:prstGeom>
          <a:ln w="3175" cmpd="sng">
            <a:solidFill>
              <a:srgbClr val="E4E4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254558" y="3154314"/>
            <a:ext cx="1200553" cy="1198948"/>
            <a:chOff x="3020692" y="1676534"/>
            <a:chExt cx="1144531" cy="1143000"/>
          </a:xfrm>
          <a:solidFill>
            <a:schemeClr val="bg2"/>
          </a:solidFill>
        </p:grpSpPr>
        <p:sp>
          <p:nvSpPr>
            <p:cNvPr id="27" name="Oval 26"/>
            <p:cNvSpPr/>
            <p:nvPr/>
          </p:nvSpPr>
          <p:spPr>
            <a:xfrm>
              <a:off x="3020692" y="1676534"/>
              <a:ext cx="1144531" cy="1143000"/>
            </a:xfrm>
            <a:prstGeom prst="ellipse">
              <a:avLst/>
            </a:prstGeom>
            <a:solidFill>
              <a:srgbClr val="1AC6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193" y="1986253"/>
              <a:ext cx="639528" cy="594456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3548207" y="3401199"/>
            <a:ext cx="26462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b="1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PHARMA NAMES</a:t>
            </a:r>
            <a:endParaRPr lang="en-US" sz="1600" b="1" dirty="0">
              <a:solidFill>
                <a:srgbClr val="6666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6699" y="3759245"/>
            <a:ext cx="22002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4000" b="1" dirty="0">
                <a:solidFill>
                  <a:srgbClr val="669FD5"/>
                </a:solidFill>
                <a:ea typeface="ＭＳ Ｐゴシック" charset="0"/>
                <a:cs typeface="ＭＳ Ｐゴシック" charset="0"/>
              </a:rPr>
              <a:t>17</a:t>
            </a:r>
            <a:endParaRPr lang="en-US" sz="4000" b="1" dirty="0">
              <a:solidFill>
                <a:srgbClr val="669FD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6699" y="4353261"/>
            <a:ext cx="26462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countries</a:t>
            </a:r>
            <a:endParaRPr lang="en-US" sz="1600" dirty="0">
              <a:solidFill>
                <a:srgbClr val="666666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199041" y="3728615"/>
            <a:ext cx="2791201" cy="0"/>
          </a:xfrm>
          <a:prstGeom prst="line">
            <a:avLst/>
          </a:prstGeom>
          <a:ln w="3175" cmpd="sng">
            <a:solidFill>
              <a:srgbClr val="E4E4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463052" y="3154314"/>
            <a:ext cx="1200553" cy="1198948"/>
            <a:chOff x="3020692" y="1676534"/>
            <a:chExt cx="1144531" cy="1143000"/>
          </a:xfrm>
          <a:solidFill>
            <a:schemeClr val="bg2"/>
          </a:solidFill>
        </p:grpSpPr>
        <p:sp>
          <p:nvSpPr>
            <p:cNvPr id="35" name="Oval 34"/>
            <p:cNvSpPr/>
            <p:nvPr/>
          </p:nvSpPr>
          <p:spPr>
            <a:xfrm>
              <a:off x="3020692" y="1676534"/>
              <a:ext cx="1144531" cy="1143000"/>
            </a:xfrm>
            <a:prstGeom prst="ellipse">
              <a:avLst/>
            </a:prstGeom>
            <a:solidFill>
              <a:srgbClr val="669F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184" y="1974059"/>
              <a:ext cx="539547" cy="547951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7756699" y="3401199"/>
            <a:ext cx="26462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b="1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INDUSTRIAL DESIGNS</a:t>
            </a:r>
            <a:endParaRPr lang="en-US" sz="1600" b="1" dirty="0">
              <a:solidFill>
                <a:srgbClr val="666666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72759" y="5172141"/>
            <a:ext cx="11187772" cy="524348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80"/>
              </a:spcBef>
              <a:spcAft>
                <a:spcPts val="1600"/>
              </a:spcAft>
              <a:buNone/>
            </a:pPr>
            <a:r>
              <a:rPr lang="en-US" sz="2400" dirty="0"/>
              <a:t>Access all databases or a custom combination.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72759" y="4959457"/>
            <a:ext cx="11187775" cy="1"/>
          </a:xfrm>
          <a:prstGeom prst="line">
            <a:avLst/>
          </a:prstGeom>
          <a:ln w="3175" cmpd="sng">
            <a:solidFill>
              <a:srgbClr val="E4E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5310"/>
            <a:ext cx="2420491" cy="2974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FFFFFF"/>
                </a:solidFill>
                <a:latin typeface="Calibri"/>
                <a:cs typeface="Calibri"/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110923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56707" y="514642"/>
            <a:ext cx="2764684" cy="399311"/>
          </a:xfrm>
        </p:spPr>
        <p:txBody>
          <a:bodyPr/>
          <a:lstStyle/>
          <a:p>
            <a:r>
              <a:rPr lang="nl-BE" dirty="0"/>
              <a:t>TM go365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54430" y="5375667"/>
            <a:ext cx="251172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Word + Image Marks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1635" y="2854910"/>
            <a:ext cx="21707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latin typeface="Arial" pitchFamily="34" charset="0"/>
                <a:cs typeface="Arial" pitchFamily="34" charset="0"/>
              </a:rPr>
              <a:t>Superior Search Results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672800" y="1409128"/>
            <a:ext cx="1397533" cy="1377539"/>
            <a:chOff x="3020692" y="4139919"/>
            <a:chExt cx="1144531" cy="1128156"/>
          </a:xfrm>
        </p:grpSpPr>
        <p:sp>
          <p:nvSpPr>
            <p:cNvPr id="47" name="Oval 46"/>
            <p:cNvSpPr/>
            <p:nvPr/>
          </p:nvSpPr>
          <p:spPr>
            <a:xfrm>
              <a:off x="3020692" y="4139919"/>
              <a:ext cx="1144531" cy="1128156"/>
            </a:xfrm>
            <a:prstGeom prst="ellipse">
              <a:avLst/>
            </a:prstGeom>
            <a:solidFill>
              <a:srgbClr val="6569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48" name="Picture 47" descr="1456501657_SEO_favorite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tretch>
              <a:fillRect/>
            </a:stretch>
          </p:blipFill>
          <p:spPr>
            <a:xfrm>
              <a:off x="3155685" y="4246794"/>
              <a:ext cx="882541" cy="882541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8841623" y="2867902"/>
            <a:ext cx="2269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Results in Seconds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262302" y="1409128"/>
            <a:ext cx="1397533" cy="1377539"/>
            <a:chOff x="7105638" y="956396"/>
            <a:chExt cx="1048150" cy="1033154"/>
          </a:xfrm>
        </p:grpSpPr>
        <p:sp>
          <p:nvSpPr>
            <p:cNvPr id="51" name="Oval 50"/>
            <p:cNvSpPr/>
            <p:nvPr/>
          </p:nvSpPr>
          <p:spPr>
            <a:xfrm>
              <a:off x="7105638" y="956396"/>
              <a:ext cx="1048150" cy="1033154"/>
            </a:xfrm>
            <a:prstGeom prst="ellipse">
              <a:avLst/>
            </a:prstGeom>
            <a:solidFill>
              <a:srgbClr val="00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52" name="Picture 51" descr="1456502901_access-alarms.png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</a:blip>
            <a:stretch>
              <a:fillRect/>
            </a:stretch>
          </p:blipFill>
          <p:spPr>
            <a:xfrm>
              <a:off x="7357326" y="1148959"/>
              <a:ext cx="558957" cy="591294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646271" y="3910943"/>
            <a:ext cx="1397533" cy="1377539"/>
            <a:chOff x="5086876" y="4139919"/>
            <a:chExt cx="1144531" cy="1128156"/>
          </a:xfrm>
        </p:grpSpPr>
        <p:sp>
          <p:nvSpPr>
            <p:cNvPr id="54" name="Oval 53"/>
            <p:cNvSpPr/>
            <p:nvPr/>
          </p:nvSpPr>
          <p:spPr>
            <a:xfrm>
              <a:off x="5086876" y="4139919"/>
              <a:ext cx="1144531" cy="1128156"/>
            </a:xfrm>
            <a:prstGeom prst="ellipse">
              <a:avLst/>
            </a:prstGeom>
            <a:solidFill>
              <a:srgbClr val="669F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55" name="Picture 54" descr="1456502704_common-login-enter-signin-glyph.png"/>
            <p:cNvPicPr>
              <a:picLocks noChangeAspect="1"/>
            </p:cNvPicPr>
            <p:nvPr/>
          </p:nvPicPr>
          <p:blipFill>
            <a:blip r:embed="rId5" cstate="print">
              <a:lum bright="100000" contrast="100000"/>
            </a:blip>
            <a:stretch>
              <a:fillRect/>
            </a:stretch>
          </p:blipFill>
          <p:spPr>
            <a:xfrm>
              <a:off x="5222393" y="4375580"/>
              <a:ext cx="695462" cy="695462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6143658" y="5460330"/>
            <a:ext cx="250586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Anytime, </a:t>
            </a:r>
            <a:br>
              <a:rPr lang="en-US" sz="1333" b="1" dirty="0">
                <a:latin typeface="Arial" pitchFamily="34" charset="0"/>
                <a:cs typeface="Arial" pitchFamily="34" charset="0"/>
              </a:rPr>
            </a:br>
            <a:r>
              <a:rPr lang="en-US" sz="1333" b="1" dirty="0">
                <a:latin typeface="Arial" pitchFamily="34" charset="0"/>
                <a:cs typeface="Arial" pitchFamily="34" charset="0"/>
              </a:rPr>
              <a:t>Anywhere Access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219904" y="3869833"/>
            <a:ext cx="1397533" cy="1377539"/>
            <a:chOff x="4986204" y="1705110"/>
            <a:chExt cx="1144531" cy="1128156"/>
          </a:xfrm>
        </p:grpSpPr>
        <p:sp>
          <p:nvSpPr>
            <p:cNvPr id="58" name="Oval 57"/>
            <p:cNvSpPr/>
            <p:nvPr/>
          </p:nvSpPr>
          <p:spPr>
            <a:xfrm>
              <a:off x="4986204" y="1705110"/>
              <a:ext cx="1144531" cy="1128156"/>
            </a:xfrm>
            <a:prstGeom prst="ellipse">
              <a:avLst/>
            </a:prstGeom>
            <a:solidFill>
              <a:srgbClr val="0159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59" name="Picture 58" descr="1456500847_Non-Service_Specific_copy_Users.png"/>
            <p:cNvPicPr>
              <a:picLocks noChangeAspect="1"/>
            </p:cNvPicPr>
            <p:nvPr/>
          </p:nvPicPr>
          <p:blipFill>
            <a:blip r:embed="rId6" cstate="print">
              <a:lum bright="100000" contrast="100000"/>
            </a:blip>
            <a:stretch>
              <a:fillRect/>
            </a:stretch>
          </p:blipFill>
          <p:spPr>
            <a:xfrm>
              <a:off x="5070118" y="1796902"/>
              <a:ext cx="1001257" cy="1001257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3666156" y="5357736"/>
            <a:ext cx="247750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Self-service </a:t>
            </a:r>
            <a:br>
              <a:rPr lang="en-US" sz="1333" b="1" dirty="0">
                <a:latin typeface="Arial" pitchFamily="34" charset="0"/>
                <a:cs typeface="Arial" pitchFamily="34" charset="0"/>
              </a:rPr>
            </a:br>
            <a:r>
              <a:rPr lang="en-US" sz="1333" b="1" dirty="0">
                <a:latin typeface="Arial" pitchFamily="34" charset="0"/>
                <a:cs typeface="Arial" pitchFamily="34" charset="0"/>
              </a:rPr>
              <a:t>Convenience &amp; Control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66155" y="2857764"/>
            <a:ext cx="247750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Best-of-breed Search </a:t>
            </a:r>
          </a:p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Technology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284429" y="5357737"/>
            <a:ext cx="147668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Risk Reduction </a:t>
            </a:r>
            <a:br>
              <a:rPr lang="en-US" sz="1333" b="1" dirty="0">
                <a:latin typeface="Arial" pitchFamily="34" charset="0"/>
                <a:cs typeface="Arial" pitchFamily="34" charset="0"/>
              </a:rPr>
            </a:br>
            <a:r>
              <a:rPr lang="en-US" sz="1333" b="1" dirty="0">
                <a:latin typeface="Arial" pitchFamily="34" charset="0"/>
                <a:cs typeface="Arial" pitchFamily="34" charset="0"/>
              </a:rPr>
              <a:t>Made Easy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9262302" y="3934525"/>
            <a:ext cx="1397533" cy="1377539"/>
            <a:chOff x="7139795" y="1705110"/>
            <a:chExt cx="1144531" cy="1128156"/>
          </a:xfrm>
        </p:grpSpPr>
        <p:sp>
          <p:nvSpPr>
            <p:cNvPr id="67" name="Oval 66"/>
            <p:cNvSpPr/>
            <p:nvPr/>
          </p:nvSpPr>
          <p:spPr>
            <a:xfrm>
              <a:off x="7139795" y="1705110"/>
              <a:ext cx="1144531" cy="1128156"/>
            </a:xfrm>
            <a:prstGeom prst="ellipse">
              <a:avLst/>
            </a:prstGeom>
            <a:solidFill>
              <a:srgbClr val="B5BD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68" name="Picture 67" descr="1456503322_143_Attention.png"/>
            <p:cNvPicPr>
              <a:picLocks noChangeAspect="1"/>
            </p:cNvPicPr>
            <p:nvPr/>
          </p:nvPicPr>
          <p:blipFill>
            <a:blip r:embed="rId7" cstate="print">
              <a:lum bright="100000" contrast="100000"/>
            </a:blip>
            <a:stretch>
              <a:fillRect/>
            </a:stretch>
          </p:blipFill>
          <p:spPr>
            <a:xfrm>
              <a:off x="7370060" y="1855938"/>
              <a:ext cx="684000" cy="684000"/>
            </a:xfrm>
            <a:prstGeom prst="rect">
              <a:avLst/>
            </a:prstGeom>
          </p:spPr>
        </p:pic>
      </p:grpSp>
      <p:cxnSp>
        <p:nvCxnSpPr>
          <p:cNvPr id="75" name="Straight Connector 74"/>
          <p:cNvCxnSpPr/>
          <p:nvPr/>
        </p:nvCxnSpPr>
        <p:spPr>
          <a:xfrm flipV="1">
            <a:off x="1154429" y="3639220"/>
            <a:ext cx="10008068" cy="1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66155" y="1316977"/>
            <a:ext cx="0" cy="2074267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43657" y="1316978"/>
            <a:ext cx="0" cy="2103229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649528" y="1316978"/>
            <a:ext cx="0" cy="2103229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66155" y="3863071"/>
            <a:ext cx="0" cy="2130739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43657" y="3863071"/>
            <a:ext cx="0" cy="2130739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649528" y="3863071"/>
            <a:ext cx="0" cy="2130739"/>
          </a:xfrm>
          <a:prstGeom prst="line">
            <a:avLst/>
          </a:prstGeom>
          <a:ln w="31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672800" y="3910943"/>
            <a:ext cx="1397533" cy="1377539"/>
            <a:chOff x="1216092" y="2933207"/>
            <a:chExt cx="1048150" cy="1033154"/>
          </a:xfrm>
        </p:grpSpPr>
        <p:sp>
          <p:nvSpPr>
            <p:cNvPr id="42" name="Oval 41"/>
            <p:cNvSpPr/>
            <p:nvPr/>
          </p:nvSpPr>
          <p:spPr>
            <a:xfrm>
              <a:off x="1216092" y="2933207"/>
              <a:ext cx="1048150" cy="1033154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" name="Picture 1" descr="word-image-mark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365" y="3173449"/>
              <a:ext cx="594360" cy="594360"/>
            </a:xfrm>
            <a:prstGeom prst="rect">
              <a:avLst/>
            </a:prstGeom>
          </p:spPr>
        </p:pic>
      </p:grpSp>
      <p:sp>
        <p:nvSpPr>
          <p:cNvPr id="82" name="Title 1"/>
          <p:cNvSpPr txBox="1">
            <a:spLocks/>
          </p:cNvSpPr>
          <p:nvPr/>
        </p:nvSpPr>
        <p:spPr>
          <a:xfrm>
            <a:off x="1621457" y="550264"/>
            <a:ext cx="262412" cy="190971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1500" b="1" i="0" kern="1200" cap="none">
                <a:solidFill>
                  <a:srgbClr val="6817FF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800" dirty="0"/>
              <a:t>TM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0" y="145310"/>
            <a:ext cx="2420491" cy="2974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FFFFFF"/>
                </a:solidFill>
                <a:latin typeface="Calibri"/>
                <a:cs typeface="Calibri"/>
              </a:rPr>
              <a:t>CLEARANCE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12" y="815940"/>
            <a:ext cx="652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On-Demand Clearance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43657" y="2886727"/>
            <a:ext cx="250587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Trusted Content</a:t>
            </a:r>
          </a:p>
          <a:p>
            <a:pPr algn="ctr"/>
            <a:r>
              <a:rPr lang="en-US" sz="1333" b="1" dirty="0">
                <a:latin typeface="Arial" pitchFamily="34" charset="0"/>
                <a:cs typeface="Arial" pitchFamily="34" charset="0"/>
              </a:rPr>
              <a:t>Including Common Law</a:t>
            </a:r>
          </a:p>
        </p:txBody>
      </p:sp>
      <p:sp>
        <p:nvSpPr>
          <p:cNvPr id="40" name="Oval 39"/>
          <p:cNvSpPr/>
          <p:nvPr/>
        </p:nvSpPr>
        <p:spPr>
          <a:xfrm>
            <a:off x="6705600" y="1409128"/>
            <a:ext cx="1397533" cy="13775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1" name="Oval 40"/>
          <p:cNvSpPr/>
          <p:nvPr/>
        </p:nvSpPr>
        <p:spPr>
          <a:xfrm>
            <a:off x="4209136" y="1409128"/>
            <a:ext cx="1397533" cy="13775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5" name="Picture 24" descr="tech-wh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63" y="1779065"/>
            <a:ext cx="984808" cy="638047"/>
          </a:xfrm>
          <a:prstGeom prst="rect">
            <a:avLst/>
          </a:prstGeom>
        </p:spPr>
      </p:pic>
      <p:pic>
        <p:nvPicPr>
          <p:cNvPr id="26" name="Picture 25" descr="trusted-wh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2" y="1665879"/>
            <a:ext cx="920336" cy="841248"/>
          </a:xfrm>
          <a:prstGeom prst="rect">
            <a:avLst/>
          </a:prstGeom>
        </p:spPr>
      </p:pic>
      <p:pic>
        <p:nvPicPr>
          <p:cNvPr id="43" name="Shape 280">
            <a:extLst>
              <a:ext uri="{FF2B5EF4-FFF2-40B4-BE49-F238E27FC236}">
                <a16:creationId xmlns:a16="http://schemas.microsoft.com/office/drawing/2014/main" id="{C0B4A51E-BC5E-C642-81E9-94ECF617471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05275" y="6096404"/>
            <a:ext cx="1006469" cy="81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3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93434" y="1579311"/>
            <a:ext cx="4898972" cy="4226563"/>
          </a:xfrm>
        </p:spPr>
        <p:txBody>
          <a:bodyPr numCol="1" spcCol="228600"/>
          <a:lstStyle/>
          <a:p>
            <a:pPr defTabSz="1219170" eaLnBrk="0" fontAlgn="base" hangingPunct="0">
              <a:buClr>
                <a:schemeClr val="tx2"/>
              </a:buClr>
              <a:buSzTx/>
              <a:defRPr/>
            </a:pPr>
            <a:r>
              <a:rPr lang="en-US" sz="1867" dirty="0">
                <a:latin typeface="Calibri"/>
                <a:cs typeface="Calibri"/>
              </a:rPr>
              <a:t>Fastest trademark clearance search</a:t>
            </a:r>
            <a:br>
              <a:rPr lang="en-US" sz="1867" dirty="0">
                <a:latin typeface="Calibri"/>
                <a:cs typeface="Calibri"/>
              </a:rPr>
            </a:br>
            <a:r>
              <a:rPr lang="en-US" sz="1867" dirty="0">
                <a:latin typeface="Calibri"/>
                <a:cs typeface="Calibri"/>
              </a:rPr>
              <a:t>in the industry</a:t>
            </a:r>
          </a:p>
          <a:p>
            <a:pPr marL="533387" lvl="1" indent="-228594" eaLnBrk="0" hangingPunct="0">
              <a:spcBef>
                <a:spcPts val="0"/>
              </a:spcBef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Advanced machine learning</a:t>
            </a:r>
          </a:p>
          <a:p>
            <a:pPr marL="533387" lvl="1" indent="-228594" eaLnBrk="0" hangingPunct="0">
              <a:spcBef>
                <a:spcPts val="0"/>
              </a:spcBef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Delivery of results on SERION®</a:t>
            </a:r>
            <a:endParaRPr lang="en-US" sz="2133" b="1" dirty="0">
              <a:solidFill>
                <a:srgbClr val="7F7F7F"/>
              </a:solidFill>
            </a:endParaRPr>
          </a:p>
          <a:p>
            <a:pPr eaLnBrk="0" hangingPunct="0">
              <a:spcBef>
                <a:spcPts val="1600"/>
              </a:spcBef>
              <a:buClr>
                <a:schemeClr val="tx2"/>
              </a:buClr>
              <a:defRPr/>
            </a:pPr>
            <a:r>
              <a:rPr lang="en-US" sz="1867" dirty="0">
                <a:latin typeface="Calibri"/>
                <a:cs typeface="Calibri"/>
              </a:rPr>
              <a:t>Interactive tools to shape the results</a:t>
            </a:r>
          </a:p>
          <a:p>
            <a:pPr marL="533387" lvl="1" indent="-228594" eaLnBrk="0" hangingPunct="0">
              <a:spcBef>
                <a:spcPts val="0"/>
              </a:spcBef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Dashboard: report breakdown</a:t>
            </a:r>
          </a:p>
          <a:p>
            <a:pPr marL="533387" lvl="1" indent="-228594" eaLnBrk="0" hangingPunct="0">
              <a:spcBef>
                <a:spcPts val="0"/>
              </a:spcBef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Tools to sharpen search strategy</a:t>
            </a:r>
          </a:p>
          <a:p>
            <a:pPr marL="533387" lvl="1" indent="-228594" eaLnBrk="0" hangingPunct="0">
              <a:spcAft>
                <a:spcPts val="1333"/>
              </a:spcAft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Visualization tools (e.g. tag cloud)</a:t>
            </a:r>
            <a:endParaRPr lang="en-US" sz="2133" b="1" dirty="0">
              <a:solidFill>
                <a:srgbClr val="7F7F7F"/>
              </a:solidFill>
            </a:endParaRPr>
          </a:p>
          <a:p>
            <a:pPr eaLnBrk="0" hangingPunct="0">
              <a:spcBef>
                <a:spcPts val="1600"/>
              </a:spcBef>
              <a:buClr>
                <a:schemeClr val="tx2"/>
              </a:buClr>
              <a:defRPr/>
            </a:pPr>
            <a:r>
              <a:rPr lang="en-US" sz="1867" dirty="0">
                <a:latin typeface="Calibri"/>
                <a:cs typeface="Calibri"/>
              </a:rPr>
              <a:t>State-of-the-art search technology</a:t>
            </a:r>
          </a:p>
          <a:p>
            <a:pPr marL="533387" lvl="1" indent="-228594" eaLnBrk="0" hangingPunct="0">
              <a:spcBef>
                <a:spcPts val="0"/>
              </a:spcBef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Image recognition technology</a:t>
            </a:r>
          </a:p>
          <a:p>
            <a:pPr marL="533387" lvl="1" indent="-228594" eaLnBrk="0" hangingPunct="0">
              <a:spcBef>
                <a:spcPts val="0"/>
              </a:spcBef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Complex word variations</a:t>
            </a:r>
          </a:p>
          <a:p>
            <a:pPr marL="533387" lvl="1" indent="-228594" eaLnBrk="0" hangingPunct="0">
              <a:spcBef>
                <a:spcPts val="0"/>
              </a:spcBef>
              <a:spcAft>
                <a:spcPts val="1333"/>
              </a:spcAft>
              <a:buClr>
                <a:srgbClr val="007F7F"/>
              </a:buClr>
              <a:buSzPct val="80000"/>
              <a:defRPr/>
            </a:pPr>
            <a:r>
              <a:rPr lang="en-US" sz="1600" dirty="0">
                <a:solidFill>
                  <a:srgbClr val="7F7F7F"/>
                </a:solidFill>
              </a:rPr>
              <a:t>Advanced decision support tools</a:t>
            </a:r>
          </a:p>
          <a:p>
            <a:pPr marL="304792" indent="-304792" defTabSz="121917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endParaRPr lang="en-US" kern="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0" y="1589000"/>
            <a:ext cx="630264" cy="630264"/>
          </a:xfrm>
          <a:prstGeom prst="rect">
            <a:avLst/>
          </a:prstGeom>
        </p:spPr>
      </p:pic>
      <p:pic>
        <p:nvPicPr>
          <p:cNvPr id="7" name="Picture 6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0" y="2714463"/>
            <a:ext cx="630264" cy="630264"/>
          </a:xfrm>
          <a:prstGeom prst="rect">
            <a:avLst/>
          </a:prstGeom>
        </p:spPr>
      </p:pic>
      <p:pic>
        <p:nvPicPr>
          <p:cNvPr id="8" name="Picture 7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0" y="4246840"/>
            <a:ext cx="630264" cy="6302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90616" y="768342"/>
            <a:ext cx="5291973" cy="5037532"/>
            <a:chOff x="4641620" y="1882099"/>
            <a:chExt cx="3968980" cy="3778149"/>
          </a:xfrm>
        </p:grpSpPr>
        <p:grpSp>
          <p:nvGrpSpPr>
            <p:cNvPr id="11" name="Group 10"/>
            <p:cNvGrpSpPr/>
            <p:nvPr/>
          </p:nvGrpSpPr>
          <p:grpSpPr>
            <a:xfrm>
              <a:off x="4641620" y="1882099"/>
              <a:ext cx="3968980" cy="1831830"/>
              <a:chOff x="4641620" y="1882099"/>
              <a:chExt cx="3968980" cy="18318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41620" y="1882099"/>
                <a:ext cx="3968980" cy="18318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grpSp>
            <p:nvGrpSpPr>
              <p:cNvPr id="19" name="Group 22"/>
              <p:cNvGrpSpPr/>
              <p:nvPr/>
            </p:nvGrpSpPr>
            <p:grpSpPr>
              <a:xfrm>
                <a:off x="4717962" y="1969529"/>
                <a:ext cx="3797315" cy="1660849"/>
                <a:chOff x="3251087" y="1828800"/>
                <a:chExt cx="5613626" cy="2400300"/>
              </a:xfrm>
            </p:grpSpPr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80744"/>
                <a:stretch>
                  <a:fillRect/>
                </a:stretch>
              </p:blipFill>
              <p:spPr bwMode="auto">
                <a:xfrm>
                  <a:off x="3251087" y="2695900"/>
                  <a:ext cx="1409534" cy="1533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11647"/>
                <a:stretch>
                  <a:fillRect/>
                </a:stretch>
              </p:blipFill>
              <p:spPr bwMode="auto">
                <a:xfrm>
                  <a:off x="3251087" y="1828800"/>
                  <a:ext cx="5563949" cy="867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9526"/>
                <a:stretch>
                  <a:fillRect/>
                </a:stretch>
              </p:blipFill>
              <p:spPr bwMode="auto">
                <a:xfrm>
                  <a:off x="4438063" y="2695900"/>
                  <a:ext cx="4426650" cy="1533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4946942" y="3573134"/>
              <a:ext cx="1545606" cy="1831830"/>
              <a:chOff x="4946942" y="3573134"/>
              <a:chExt cx="1545606" cy="183183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946942" y="3573134"/>
                <a:ext cx="1545606" cy="18318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35992" y="3641925"/>
                <a:ext cx="1373872" cy="1699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372319" y="3828419"/>
              <a:ext cx="1965417" cy="1831829"/>
              <a:chOff x="6372319" y="3828419"/>
              <a:chExt cx="1965417" cy="183182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372319" y="3828419"/>
                <a:ext cx="1965417" cy="18318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39113" y="3917465"/>
                <a:ext cx="1831830" cy="1686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453360" y="908727"/>
            <a:ext cx="43990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/>
              <a:t>Transform Your Clearance Workflow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145310"/>
            <a:ext cx="2420491" cy="2974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FFFFFF"/>
                </a:solidFill>
                <a:latin typeface="Calibri"/>
                <a:cs typeface="Calibri"/>
              </a:rPr>
              <a:t>CLEARANCE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TM go365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621457" y="550264"/>
            <a:ext cx="262412" cy="190971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1500" b="1" i="0" kern="1200" cap="none">
                <a:solidFill>
                  <a:srgbClr val="6817FF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800" dirty="0"/>
              <a:t>TM</a:t>
            </a:r>
          </a:p>
        </p:txBody>
      </p:sp>
      <p:pic>
        <p:nvPicPr>
          <p:cNvPr id="27" name="Shape 280">
            <a:extLst>
              <a:ext uri="{FF2B5EF4-FFF2-40B4-BE49-F238E27FC236}">
                <a16:creationId xmlns:a16="http://schemas.microsoft.com/office/drawing/2014/main" id="{9443499C-FB8C-7343-B872-5681036D99B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09976" y="5849686"/>
            <a:ext cx="1006469" cy="81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5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60" y="514642"/>
            <a:ext cx="8322891" cy="399311"/>
          </a:xfrm>
        </p:spPr>
        <p:txBody>
          <a:bodyPr/>
          <a:lstStyle/>
          <a:p>
            <a:r>
              <a:rPr lang="en-US" sz="2133" dirty="0"/>
              <a:t>TM go365</a:t>
            </a:r>
            <a:r>
              <a:rPr lang="en-US" sz="2133" baseline="30000" dirty="0"/>
              <a:t>™ </a:t>
            </a:r>
            <a:r>
              <a:rPr lang="en-US" sz="2133" dirty="0"/>
              <a:t>Image Search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2760" y="1357705"/>
            <a:ext cx="5190635" cy="3863819"/>
          </a:xfrm>
        </p:spPr>
        <p:txBody>
          <a:bodyPr/>
          <a:lstStyle/>
          <a:p>
            <a:r>
              <a:rPr lang="en-US" sz="1867" b="1" dirty="0"/>
              <a:t>Groundbreaking image recognition technology</a:t>
            </a:r>
          </a:p>
          <a:p>
            <a:pPr marL="182875" indent="-380990">
              <a:spcBef>
                <a:spcPts val="800"/>
              </a:spcBef>
              <a:buClr>
                <a:srgbClr val="007F7F"/>
              </a:buClr>
              <a:buFont typeface="Courier New"/>
              <a:buChar char="o"/>
            </a:pPr>
            <a:r>
              <a:rPr lang="en-US" sz="1867" dirty="0"/>
              <a:t>Matches image for image—no codes required!</a:t>
            </a:r>
          </a:p>
          <a:p>
            <a:pPr marL="182875" indent="-380990">
              <a:spcBef>
                <a:spcPts val="400"/>
              </a:spcBef>
              <a:buClr>
                <a:srgbClr val="007F7F"/>
              </a:buClr>
              <a:buFont typeface="Courier New"/>
              <a:buChar char="o"/>
            </a:pPr>
            <a:r>
              <a:rPr lang="en-US" sz="1867" dirty="0"/>
              <a:t>Get ranked results in seconds</a:t>
            </a:r>
          </a:p>
          <a:p>
            <a:pPr marL="182875" indent="-380990">
              <a:spcBef>
                <a:spcPts val="400"/>
              </a:spcBef>
              <a:buClr>
                <a:srgbClr val="007F7F"/>
              </a:buClr>
              <a:buFont typeface="Courier New"/>
              <a:buChar char="o"/>
            </a:pPr>
            <a:r>
              <a:rPr lang="en-US" sz="1867" dirty="0"/>
              <a:t>Algorithms based on years of machine learning</a:t>
            </a:r>
          </a:p>
          <a:p>
            <a:pPr marL="182875" indent="-380990">
              <a:buClr>
                <a:schemeClr val="accent3"/>
              </a:buClr>
            </a:pPr>
            <a:endParaRPr lang="en-US" sz="2133" dirty="0"/>
          </a:p>
          <a:p>
            <a:pPr>
              <a:buClr>
                <a:schemeClr val="accent3"/>
              </a:buClr>
            </a:pPr>
            <a:r>
              <a:rPr lang="en-US" sz="1867" b="1" dirty="0"/>
              <a:t>Trusted image content</a:t>
            </a:r>
          </a:p>
          <a:p>
            <a:pPr marL="380990" indent="-380990">
              <a:spcBef>
                <a:spcPts val="800"/>
              </a:spcBef>
              <a:buClr>
                <a:srgbClr val="007F7F"/>
              </a:buClr>
              <a:buFont typeface="Courier New"/>
              <a:buChar char="o"/>
            </a:pPr>
            <a:r>
              <a:rPr lang="en-US" sz="1867" dirty="0"/>
              <a:t>Global data—10 million+ images</a:t>
            </a:r>
          </a:p>
          <a:p>
            <a:pPr marL="380990" indent="-380990">
              <a:spcBef>
                <a:spcPts val="400"/>
              </a:spcBef>
              <a:buClr>
                <a:srgbClr val="007F7F"/>
              </a:buClr>
              <a:buFont typeface="Courier New"/>
              <a:buChar char="o"/>
            </a:pPr>
            <a:r>
              <a:rPr lang="en-US" sz="1867" dirty="0"/>
              <a:t>Indexed and cross-referenced</a:t>
            </a:r>
          </a:p>
          <a:p>
            <a:pPr marL="380990" indent="-380990">
              <a:spcBef>
                <a:spcPts val="400"/>
              </a:spcBef>
              <a:buClr>
                <a:srgbClr val="007F7F"/>
              </a:buClr>
              <a:buFont typeface="Courier New"/>
              <a:buChar char="o"/>
            </a:pPr>
            <a:r>
              <a:rPr lang="en-US" sz="1867" dirty="0"/>
              <a:t>Identifies results others could miss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68" y="1531395"/>
            <a:ext cx="6578880" cy="42672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568614" y="662950"/>
            <a:ext cx="1951309" cy="19513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33" dirty="0"/>
              <a:t>Drag. Drop. Go.</a:t>
            </a:r>
            <a:endParaRPr lang="en-US" sz="2933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5310"/>
            <a:ext cx="2420491" cy="2974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FFFFFF"/>
                </a:solidFill>
                <a:latin typeface="Calibri"/>
                <a:cs typeface="Calibri"/>
              </a:rPr>
              <a:t>CLEARANCE</a:t>
            </a:r>
          </a:p>
        </p:txBody>
      </p:sp>
      <p:pic>
        <p:nvPicPr>
          <p:cNvPr id="8" name="Shape 280">
            <a:extLst>
              <a:ext uri="{FF2B5EF4-FFF2-40B4-BE49-F238E27FC236}">
                <a16:creationId xmlns:a16="http://schemas.microsoft.com/office/drawing/2014/main" id="{542D5D38-E2FB-2E42-9C91-70E0CC6D9A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4228" y="5910407"/>
            <a:ext cx="1006469" cy="81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9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781470" y="527576"/>
            <a:ext cx="9799422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 Launched the World’s 1</a:t>
            </a:r>
            <a:r>
              <a:rPr lang="en-US" sz="3200" b="0" i="0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200" b="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AI powered Industrial Design and </a:t>
            </a:r>
            <a:r>
              <a:rPr lang="en-US" sz="3200" b="0" i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TradeDress</a:t>
            </a:r>
            <a:r>
              <a:rPr lang="en-US" sz="3200" b="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Search Engine</a:t>
            </a:r>
            <a:endParaRPr sz="32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781470" y="2030488"/>
            <a:ext cx="9799422" cy="70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R&amp;D focused on several design challenges when moving to 3D instead of 2D searching</a:t>
            </a:r>
            <a:endParaRPr sz="2000" b="0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3" name="Shape 313"/>
          <p:cNvGrpSpPr/>
          <p:nvPr/>
        </p:nvGrpSpPr>
        <p:grpSpPr>
          <a:xfrm>
            <a:off x="683513" y="3096060"/>
            <a:ext cx="2069425" cy="2383914"/>
            <a:chOff x="541587" y="3268667"/>
            <a:chExt cx="2069425" cy="2383914"/>
          </a:xfrm>
        </p:grpSpPr>
        <p:sp>
          <p:nvSpPr>
            <p:cNvPr id="314" name="Shape 314"/>
            <p:cNvSpPr/>
            <p:nvPr/>
          </p:nvSpPr>
          <p:spPr>
            <a:xfrm>
              <a:off x="541587" y="5067806"/>
              <a:ext cx="20694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Multiple images per design</a:t>
              </a:r>
              <a:endParaRPr dirty="0"/>
            </a:p>
          </p:txBody>
        </p:sp>
        <p:grpSp>
          <p:nvGrpSpPr>
            <p:cNvPr id="315" name="Shape 315"/>
            <p:cNvGrpSpPr/>
            <p:nvPr/>
          </p:nvGrpSpPr>
          <p:grpSpPr>
            <a:xfrm>
              <a:off x="781470" y="3268667"/>
              <a:ext cx="1619001" cy="1619001"/>
              <a:chOff x="8649266" y="5019986"/>
              <a:chExt cx="1619001" cy="1619001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8649266" y="5019986"/>
                <a:ext cx="1619001" cy="16190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7" name="Shape 31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797695" y="5586707"/>
                <a:ext cx="1373498" cy="492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8" name="Shape 318"/>
          <p:cNvGrpSpPr/>
          <p:nvPr/>
        </p:nvGrpSpPr>
        <p:grpSpPr>
          <a:xfrm>
            <a:off x="2950888" y="3081049"/>
            <a:ext cx="2069425" cy="2386776"/>
            <a:chOff x="2611012" y="3265806"/>
            <a:chExt cx="2069425" cy="2386776"/>
          </a:xfrm>
        </p:grpSpPr>
        <p:grpSp>
          <p:nvGrpSpPr>
            <p:cNvPr id="319" name="Shape 319"/>
            <p:cNvGrpSpPr/>
            <p:nvPr/>
          </p:nvGrpSpPr>
          <p:grpSpPr>
            <a:xfrm>
              <a:off x="2956121" y="3265806"/>
              <a:ext cx="1619001" cy="1619001"/>
              <a:chOff x="912097" y="3348568"/>
              <a:chExt cx="2068791" cy="2068791"/>
            </a:xfrm>
          </p:grpSpPr>
          <p:sp>
            <p:nvSpPr>
              <p:cNvPr id="320" name="Shape 320"/>
              <p:cNvSpPr/>
              <p:nvPr/>
            </p:nvSpPr>
            <p:spPr>
              <a:xfrm>
                <a:off x="912097" y="3348568"/>
                <a:ext cx="2068791" cy="20687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Shape 3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69420" y="3716595"/>
                <a:ext cx="1244930" cy="12159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2" name="Shape 322"/>
            <p:cNvSpPr/>
            <p:nvPr/>
          </p:nvSpPr>
          <p:spPr>
            <a:xfrm>
              <a:off x="2611012" y="5067807"/>
              <a:ext cx="20694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Perspective and rotation of images </a:t>
              </a:r>
              <a:endParaRPr/>
            </a:p>
          </p:txBody>
        </p:sp>
      </p:grpSp>
      <p:grpSp>
        <p:nvGrpSpPr>
          <p:cNvPr id="323" name="Shape 323"/>
          <p:cNvGrpSpPr/>
          <p:nvPr/>
        </p:nvGrpSpPr>
        <p:grpSpPr>
          <a:xfrm>
            <a:off x="5020313" y="3131636"/>
            <a:ext cx="2465325" cy="2358849"/>
            <a:chOff x="4707608" y="3305882"/>
            <a:chExt cx="2465325" cy="2358849"/>
          </a:xfrm>
        </p:grpSpPr>
        <p:grpSp>
          <p:nvGrpSpPr>
            <p:cNvPr id="324" name="Shape 324"/>
            <p:cNvGrpSpPr/>
            <p:nvPr/>
          </p:nvGrpSpPr>
          <p:grpSpPr>
            <a:xfrm>
              <a:off x="5130772" y="3305882"/>
              <a:ext cx="1619001" cy="1619001"/>
              <a:chOff x="3204574" y="3377879"/>
              <a:chExt cx="2068791" cy="2068791"/>
            </a:xfrm>
          </p:grpSpPr>
          <p:sp>
            <p:nvSpPr>
              <p:cNvPr id="325" name="Shape 325"/>
              <p:cNvSpPr/>
              <p:nvPr/>
            </p:nvSpPr>
            <p:spPr>
              <a:xfrm>
                <a:off x="3204574" y="3377879"/>
                <a:ext cx="2068791" cy="20687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6" name="Shape 32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16504" y="3804216"/>
                <a:ext cx="1244930" cy="12159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7" name="Shape 327"/>
            <p:cNvSpPr/>
            <p:nvPr/>
          </p:nvSpPr>
          <p:spPr>
            <a:xfrm>
              <a:off x="4707608" y="5079956"/>
              <a:ext cx="24653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Image type and resolution (Line Drawings, Photos, CAD)</a:t>
              </a:r>
              <a:endParaRPr dirty="0"/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7485638" y="3096060"/>
            <a:ext cx="2069425" cy="2325788"/>
            <a:chOff x="9254860" y="3254083"/>
            <a:chExt cx="2069425" cy="2325788"/>
          </a:xfrm>
        </p:grpSpPr>
        <p:grpSp>
          <p:nvGrpSpPr>
            <p:cNvPr id="329" name="Shape 329"/>
            <p:cNvGrpSpPr/>
            <p:nvPr/>
          </p:nvGrpSpPr>
          <p:grpSpPr>
            <a:xfrm>
              <a:off x="9480073" y="3254083"/>
              <a:ext cx="1619001" cy="1619001"/>
              <a:chOff x="7746596" y="3404238"/>
              <a:chExt cx="2068791" cy="2068791"/>
            </a:xfrm>
          </p:grpSpPr>
          <p:sp>
            <p:nvSpPr>
              <p:cNvPr id="330" name="Shape 330"/>
              <p:cNvSpPr/>
              <p:nvPr/>
            </p:nvSpPr>
            <p:spPr>
              <a:xfrm>
                <a:off x="7746596" y="3404238"/>
                <a:ext cx="2068791" cy="20687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1" name="Shape 33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055440" y="3867674"/>
                <a:ext cx="1451102" cy="11232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2" name="Shape 332"/>
            <p:cNvSpPr/>
            <p:nvPr/>
          </p:nvSpPr>
          <p:spPr>
            <a:xfrm>
              <a:off x="9254860" y="4995096"/>
              <a:ext cx="20694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Backgrounds not relevant to design</a:t>
              </a:r>
              <a:endParaRPr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8046" y="484575"/>
            <a:ext cx="9816824" cy="92858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e Thin" charset="0"/>
                <a:cs typeface="Calibre Thin" charset="0"/>
                <a:sym typeface="Muli"/>
              </a:rPr>
              <a:t>TrademarkVision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e Thin" charset="0"/>
                <a:cs typeface="Calibre Thin" charset="0"/>
                <a:sym typeface="Muli"/>
              </a:rPr>
              <a:t> AI searching for trademarks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e Test" charset="0"/>
              <a:cs typeface="Calibre Tes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672" y="2402142"/>
            <a:ext cx="101349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ClrTx/>
              <a:buAutoNum type="arabicPeriod"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Calibre Thin" charset="0"/>
                <a:cs typeface="Open Sans Light"/>
              </a:rPr>
              <a:t>Trademark searching using image recognition</a:t>
            </a:r>
          </a:p>
          <a:p>
            <a:pPr marL="514350" lvl="0" indent="-514350">
              <a:buClrTx/>
              <a:buAutoNum type="arabicPeriod"/>
              <a:defRPr/>
            </a:pPr>
            <a:endParaRPr lang="en-US" sz="3200" kern="1200" dirty="0">
              <a:solidFill>
                <a:schemeClr val="tx1"/>
              </a:solidFill>
              <a:latin typeface="+mn-lt"/>
              <a:ea typeface="Calibre Thin" charset="0"/>
              <a:cs typeface="Open Sans Light"/>
            </a:endParaRPr>
          </a:p>
          <a:p>
            <a:pPr marL="514350" lvl="0" indent="-514350">
              <a:buClrTx/>
              <a:buAutoNum type="arabicPeriod"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Calibre Thin" charset="0"/>
                <a:cs typeface="Open Sans Light"/>
              </a:rPr>
              <a:t>Trademark monitoring using image recognition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e Thin" charset="0"/>
              <a:cs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e Thin" charset="0"/>
                <a:cs typeface="Open Sans Light"/>
              </a:rPr>
              <a:t>3. Artwork 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Calibre Thin" charset="0"/>
                <a:cs typeface="Open Sans Light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e Thin" charset="0"/>
                <a:cs typeface="Open Sans Light"/>
              </a:rPr>
              <a:t>agging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e Thin" charset="0"/>
                <a:cs typeface="Open Sans Light"/>
              </a:rPr>
              <a:t> for licensing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e Thin" charset="0"/>
                <a:cs typeface="Open Sans Light"/>
              </a:rPr>
              <a:t>Logoseer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e Thin" charset="0"/>
                <a:cs typeface="Open Sans Light"/>
              </a:rPr>
              <a:t> product)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1200" dirty="0">
              <a:solidFill>
                <a:schemeClr val="tx1"/>
              </a:solidFill>
              <a:latin typeface="+mn-lt"/>
              <a:ea typeface="Calibre Thin" charset="0"/>
              <a:cs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e Thin" charset="0"/>
                <a:cs typeface="Open Sans Light"/>
              </a:rPr>
              <a:t>4. Industrial Design/Trade Dress Search Engine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11D4-FA5D-4947-B180-247AD3BE6E97}"/>
              </a:ext>
            </a:extLst>
          </p:cNvPr>
          <p:cNvSpPr txBox="1"/>
          <p:nvPr/>
        </p:nvSpPr>
        <p:spPr>
          <a:xfrm>
            <a:off x="1055948" y="1413164"/>
            <a:ext cx="841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Law Firms + Corporates + Governments</a:t>
            </a:r>
          </a:p>
        </p:txBody>
      </p:sp>
    </p:spTree>
    <p:extLst>
      <p:ext uri="{BB962C8B-B14F-4D97-AF65-F5344CB8AC3E}">
        <p14:creationId xmlns:p14="http://schemas.microsoft.com/office/powerpoint/2010/main" val="10868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781470" y="527576"/>
            <a:ext cx="5728511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DesignVision</a:t>
            </a:r>
            <a:endParaRPr sz="36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Shape 302"/>
          <p:cNvCxnSpPr/>
          <p:nvPr/>
        </p:nvCxnSpPr>
        <p:spPr>
          <a:xfrm>
            <a:off x="912097" y="1535930"/>
            <a:ext cx="967211" cy="0"/>
          </a:xfrm>
          <a:prstGeom prst="straightConnector1">
            <a:avLst/>
          </a:prstGeom>
          <a:noFill/>
          <a:ln w="9525" cap="flat" cmpd="sng">
            <a:solidFill>
              <a:srgbClr val="FAFA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3250" y="527576"/>
            <a:ext cx="7635467" cy="58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787298" y="1261719"/>
            <a:ext cx="3245952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None/>
            </a:pPr>
            <a:endParaRPr sz="1800" b="0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2844631" y="840374"/>
            <a:ext cx="65822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505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TrademarkVision</a:t>
            </a:r>
            <a:r>
              <a:rPr lang="en-US" sz="2800" dirty="0">
                <a:solidFill>
                  <a:srgbClr val="505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set out to change the IP industry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505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image recognition technology…</a:t>
            </a:r>
            <a:endParaRPr sz="2800" dirty="0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95226" y="3703539"/>
            <a:ext cx="1439081" cy="7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Spun-out cutting edge technology from Government research in computer vision.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Started exploring the problems of the world it could solve.</a:t>
            </a:r>
            <a:endParaRPr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34308" y="3679513"/>
            <a:ext cx="1445600" cy="132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Released the world’s first visual search engine for trademarks.</a:t>
            </a:r>
            <a:endParaRPr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1" name="Shape 111"/>
          <p:cNvGrpSpPr/>
          <p:nvPr/>
        </p:nvGrpSpPr>
        <p:grpSpPr>
          <a:xfrm>
            <a:off x="7865945" y="2918313"/>
            <a:ext cx="2394290" cy="710016"/>
            <a:chOff x="7865945" y="2918313"/>
            <a:chExt cx="2394290" cy="710016"/>
          </a:xfrm>
        </p:grpSpPr>
        <p:cxnSp>
          <p:nvCxnSpPr>
            <p:cNvPr id="112" name="Shape 112"/>
            <p:cNvCxnSpPr/>
            <p:nvPr/>
          </p:nvCxnSpPr>
          <p:spPr>
            <a:xfrm rot="10800000" flipH="1">
              <a:off x="7865945" y="3319423"/>
              <a:ext cx="2109608" cy="2800"/>
            </a:xfrm>
            <a:prstGeom prst="straightConnector1">
              <a:avLst/>
            </a:prstGeom>
            <a:noFill/>
            <a:ln w="9525" cap="flat" cmpd="sng">
              <a:solidFill>
                <a:srgbClr val="FFA50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" name="Shape 113"/>
            <p:cNvSpPr/>
            <p:nvPr/>
          </p:nvSpPr>
          <p:spPr>
            <a:xfrm>
              <a:off x="9518236" y="2918313"/>
              <a:ext cx="741999" cy="286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2018</a:t>
              </a:r>
              <a:endParaRPr sz="1067" b="1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9909998" y="3268821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" name="Shape 115"/>
            <p:cNvCxnSpPr/>
            <p:nvPr/>
          </p:nvCxnSpPr>
          <p:spPr>
            <a:xfrm>
              <a:off x="9975553" y="3352844"/>
              <a:ext cx="0" cy="275485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16" name="Shape 116"/>
          <p:cNvGrpSpPr/>
          <p:nvPr/>
        </p:nvGrpSpPr>
        <p:grpSpPr>
          <a:xfrm>
            <a:off x="1673115" y="2915252"/>
            <a:ext cx="2149506" cy="783876"/>
            <a:chOff x="1673115" y="2915252"/>
            <a:chExt cx="2149506" cy="783876"/>
          </a:xfrm>
        </p:grpSpPr>
        <p:cxnSp>
          <p:nvCxnSpPr>
            <p:cNvPr id="117" name="Shape 117"/>
            <p:cNvCxnSpPr/>
            <p:nvPr/>
          </p:nvCxnSpPr>
          <p:spPr>
            <a:xfrm>
              <a:off x="1673115" y="3322220"/>
              <a:ext cx="1705600" cy="0"/>
            </a:xfrm>
            <a:prstGeom prst="straightConnector1">
              <a:avLst/>
            </a:prstGeom>
            <a:noFill/>
            <a:ln w="9525" cap="flat" cmpd="sng">
              <a:solidFill>
                <a:srgbClr val="FFA50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" name="Shape 118"/>
            <p:cNvSpPr/>
            <p:nvPr/>
          </p:nvSpPr>
          <p:spPr>
            <a:xfrm>
              <a:off x="3080622" y="2915252"/>
              <a:ext cx="741999" cy="286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2013</a:t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378715" y="3268821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Shape 120"/>
            <p:cNvCxnSpPr/>
            <p:nvPr/>
          </p:nvCxnSpPr>
          <p:spPr>
            <a:xfrm>
              <a:off x="3435835" y="3466328"/>
              <a:ext cx="0" cy="232800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21" name="Shape 121"/>
          <p:cNvSpPr/>
          <p:nvPr/>
        </p:nvSpPr>
        <p:spPr>
          <a:xfrm>
            <a:off x="4287581" y="3690668"/>
            <a:ext cx="1734203" cy="169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Integration into EUIPO’s </a:t>
            </a: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eSearch</a:t>
            </a:r>
            <a:endParaRPr lang="en-US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TrademarkVision</a:t>
            </a: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 USA Launch</a:t>
            </a:r>
            <a:endParaRPr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951301" y="3628518"/>
            <a:ext cx="1445597" cy="156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After years of research, implemented our first machine learning algorithms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IP Australia image search integration</a:t>
            </a:r>
            <a:endParaRPr dirty="0"/>
          </a:p>
          <a:p>
            <a:pPr marL="171450" marR="0" lvl="0" indent="-1036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036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036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3493115" y="2900374"/>
            <a:ext cx="1800087" cy="792340"/>
            <a:chOff x="3493115" y="2900374"/>
            <a:chExt cx="1800087" cy="792340"/>
          </a:xfrm>
        </p:grpSpPr>
        <p:cxnSp>
          <p:nvCxnSpPr>
            <p:cNvPr id="124" name="Shape 124"/>
            <p:cNvCxnSpPr/>
            <p:nvPr/>
          </p:nvCxnSpPr>
          <p:spPr>
            <a:xfrm>
              <a:off x="3493115" y="3322220"/>
              <a:ext cx="1372000" cy="0"/>
            </a:xfrm>
            <a:prstGeom prst="straightConnector1">
              <a:avLst/>
            </a:prstGeom>
            <a:noFill/>
            <a:ln w="9525" cap="flat" cmpd="sng">
              <a:solidFill>
                <a:srgbClr val="FFA50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5" name="Shape 125"/>
            <p:cNvSpPr/>
            <p:nvPr/>
          </p:nvSpPr>
          <p:spPr>
            <a:xfrm>
              <a:off x="4865011" y="3268821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551203" y="2900374"/>
              <a:ext cx="741999" cy="286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2015</a:t>
              </a:r>
              <a:endParaRPr/>
            </a:p>
          </p:txBody>
        </p:sp>
        <p:cxnSp>
          <p:nvCxnSpPr>
            <p:cNvPr id="127" name="Shape 127"/>
            <p:cNvCxnSpPr/>
            <p:nvPr/>
          </p:nvCxnSpPr>
          <p:spPr>
            <a:xfrm>
              <a:off x="4922203" y="3459914"/>
              <a:ext cx="0" cy="232800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28" name="Shape 128"/>
          <p:cNvGrpSpPr/>
          <p:nvPr/>
        </p:nvGrpSpPr>
        <p:grpSpPr>
          <a:xfrm>
            <a:off x="1374331" y="2869586"/>
            <a:ext cx="741999" cy="840738"/>
            <a:chOff x="1374331" y="2869586"/>
            <a:chExt cx="741999" cy="840738"/>
          </a:xfrm>
        </p:grpSpPr>
        <p:sp>
          <p:nvSpPr>
            <p:cNvPr id="129" name="Shape 129"/>
            <p:cNvSpPr/>
            <p:nvPr/>
          </p:nvSpPr>
          <p:spPr>
            <a:xfrm>
              <a:off x="1673235" y="3268821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374331" y="2869586"/>
              <a:ext cx="741999" cy="286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2011</a:t>
              </a:r>
              <a:endParaRPr/>
            </a:p>
          </p:txBody>
        </p:sp>
        <p:cxnSp>
          <p:nvCxnSpPr>
            <p:cNvPr id="131" name="Shape 131"/>
            <p:cNvCxnSpPr/>
            <p:nvPr/>
          </p:nvCxnSpPr>
          <p:spPr>
            <a:xfrm>
              <a:off x="1730404" y="3477524"/>
              <a:ext cx="0" cy="232800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32" name="Shape 132"/>
          <p:cNvGrpSpPr/>
          <p:nvPr/>
        </p:nvGrpSpPr>
        <p:grpSpPr>
          <a:xfrm>
            <a:off x="4922264" y="2900373"/>
            <a:ext cx="1841519" cy="815545"/>
            <a:chOff x="4922264" y="2900373"/>
            <a:chExt cx="1841519" cy="815545"/>
          </a:xfrm>
        </p:grpSpPr>
        <p:cxnSp>
          <p:nvCxnSpPr>
            <p:cNvPr id="133" name="Shape 133"/>
            <p:cNvCxnSpPr/>
            <p:nvPr/>
          </p:nvCxnSpPr>
          <p:spPr>
            <a:xfrm>
              <a:off x="4922264" y="3321828"/>
              <a:ext cx="1386000" cy="400"/>
            </a:xfrm>
            <a:prstGeom prst="straightConnector1">
              <a:avLst/>
            </a:prstGeom>
            <a:noFill/>
            <a:ln w="9525" cap="flat" cmpd="sng">
              <a:solidFill>
                <a:srgbClr val="FFA50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4" name="Shape 134"/>
            <p:cNvSpPr/>
            <p:nvPr/>
          </p:nvSpPr>
          <p:spPr>
            <a:xfrm>
              <a:off x="6308265" y="3268829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" name="Shape 135"/>
            <p:cNvCxnSpPr/>
            <p:nvPr/>
          </p:nvCxnSpPr>
          <p:spPr>
            <a:xfrm>
              <a:off x="6361572" y="3449518"/>
              <a:ext cx="0" cy="266400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36" name="Shape 136"/>
            <p:cNvSpPr/>
            <p:nvPr/>
          </p:nvSpPr>
          <p:spPr>
            <a:xfrm>
              <a:off x="6021784" y="2900373"/>
              <a:ext cx="741999" cy="286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2016</a:t>
              </a:r>
              <a:endParaRPr sz="1067" b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7" name="Shape 137"/>
          <p:cNvSpPr/>
          <p:nvPr/>
        </p:nvSpPr>
        <p:spPr>
          <a:xfrm>
            <a:off x="9235212" y="3659139"/>
            <a:ext cx="1891497" cy="257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Launched the world’s 1st Industrial designs search in </a:t>
            </a: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eSearch</a:t>
            </a: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 and IP Australia.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TrademarkVision</a:t>
            </a: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 acquired by </a:t>
            </a: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Compumark</a:t>
            </a:r>
            <a:endParaRPr lang="en-US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Spring 2019 Launched TMgo365 Industrial Design/</a:t>
            </a: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TradeDress</a:t>
            </a: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6422866" y="2914930"/>
            <a:ext cx="1999044" cy="794588"/>
            <a:chOff x="6422866" y="2914930"/>
            <a:chExt cx="1999044" cy="794588"/>
          </a:xfrm>
        </p:grpSpPr>
        <p:cxnSp>
          <p:nvCxnSpPr>
            <p:cNvPr id="139" name="Shape 139"/>
            <p:cNvCxnSpPr>
              <a:endCxn id="140" idx="2"/>
            </p:cNvCxnSpPr>
            <p:nvPr/>
          </p:nvCxnSpPr>
          <p:spPr>
            <a:xfrm>
              <a:off x="6422866" y="3319524"/>
              <a:ext cx="1575300" cy="2700"/>
            </a:xfrm>
            <a:prstGeom prst="straightConnector1">
              <a:avLst/>
            </a:prstGeom>
            <a:noFill/>
            <a:ln w="9525" cap="flat" cmpd="sng">
              <a:solidFill>
                <a:srgbClr val="FFA50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0" name="Shape 140"/>
            <p:cNvSpPr/>
            <p:nvPr/>
          </p:nvSpPr>
          <p:spPr>
            <a:xfrm>
              <a:off x="7998166" y="3268824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Shape 141"/>
            <p:cNvCxnSpPr/>
            <p:nvPr/>
          </p:nvCxnSpPr>
          <p:spPr>
            <a:xfrm>
              <a:off x="8067690" y="3443118"/>
              <a:ext cx="0" cy="266400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42" name="Shape 142"/>
            <p:cNvSpPr/>
            <p:nvPr/>
          </p:nvSpPr>
          <p:spPr>
            <a:xfrm>
              <a:off x="7679910" y="2914930"/>
              <a:ext cx="741999" cy="286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2017</a:t>
              </a:r>
              <a:endParaRPr sz="1067" b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3" name="Shape 143"/>
          <p:cNvSpPr/>
          <p:nvPr/>
        </p:nvSpPr>
        <p:spPr>
          <a:xfrm>
            <a:off x="7614848" y="3619614"/>
            <a:ext cx="1356924" cy="156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Integrated into EU, UK and France through </a:t>
            </a:r>
            <a:r>
              <a:rPr lang="en-US" dirty="0" err="1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TMView</a:t>
            </a: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Chile partnership</a:t>
            </a:r>
            <a:endParaRPr dirty="0"/>
          </a:p>
          <a:p>
            <a:pPr marL="171450" marR="0" lvl="0" indent="-1036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036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036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" name="Shape 132">
            <a:extLst>
              <a:ext uri="{FF2B5EF4-FFF2-40B4-BE49-F238E27FC236}">
                <a16:creationId xmlns:a16="http://schemas.microsoft.com/office/drawing/2014/main" id="{21DA9621-FB6D-7B4E-A29E-B633C4CA8BE9}"/>
              </a:ext>
            </a:extLst>
          </p:cNvPr>
          <p:cNvGrpSpPr/>
          <p:nvPr/>
        </p:nvGrpSpPr>
        <p:grpSpPr>
          <a:xfrm>
            <a:off x="9626312" y="2674727"/>
            <a:ext cx="1973587" cy="1041191"/>
            <a:chOff x="4922264" y="2674727"/>
            <a:chExt cx="1973587" cy="1041191"/>
          </a:xfrm>
        </p:grpSpPr>
        <p:cxnSp>
          <p:nvCxnSpPr>
            <p:cNvPr id="39" name="Shape 133">
              <a:extLst>
                <a:ext uri="{FF2B5EF4-FFF2-40B4-BE49-F238E27FC236}">
                  <a16:creationId xmlns:a16="http://schemas.microsoft.com/office/drawing/2014/main" id="{497571F7-C872-9945-8B20-52B989A72909}"/>
                </a:ext>
              </a:extLst>
            </p:cNvPr>
            <p:cNvCxnSpPr/>
            <p:nvPr/>
          </p:nvCxnSpPr>
          <p:spPr>
            <a:xfrm>
              <a:off x="4922264" y="3321828"/>
              <a:ext cx="1386000" cy="400"/>
            </a:xfrm>
            <a:prstGeom prst="straightConnector1">
              <a:avLst/>
            </a:prstGeom>
            <a:noFill/>
            <a:ln w="9525" cap="flat" cmpd="sng">
              <a:solidFill>
                <a:srgbClr val="FFA50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" name="Shape 134">
              <a:extLst>
                <a:ext uri="{FF2B5EF4-FFF2-40B4-BE49-F238E27FC236}">
                  <a16:creationId xmlns:a16="http://schemas.microsoft.com/office/drawing/2014/main" id="{FE4549B6-FED6-4B4B-808E-27DA36F7EAD8}"/>
                </a:ext>
              </a:extLst>
            </p:cNvPr>
            <p:cNvSpPr/>
            <p:nvPr/>
          </p:nvSpPr>
          <p:spPr>
            <a:xfrm>
              <a:off x="6308265" y="3268829"/>
              <a:ext cx="114399" cy="106799"/>
            </a:xfrm>
            <a:prstGeom prst="ellipse">
              <a:avLst/>
            </a:prstGeom>
            <a:solidFill>
              <a:srgbClr val="FFA502"/>
            </a:solidFill>
            <a:ln w="9525" cap="flat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Shape 135">
              <a:extLst>
                <a:ext uri="{FF2B5EF4-FFF2-40B4-BE49-F238E27FC236}">
                  <a16:creationId xmlns:a16="http://schemas.microsoft.com/office/drawing/2014/main" id="{2A4D83BA-C870-4545-A3AC-6B6937A45A41}"/>
                </a:ext>
              </a:extLst>
            </p:cNvPr>
            <p:cNvCxnSpPr/>
            <p:nvPr/>
          </p:nvCxnSpPr>
          <p:spPr>
            <a:xfrm>
              <a:off x="6361572" y="3449518"/>
              <a:ext cx="0" cy="266400"/>
            </a:xfrm>
            <a:prstGeom prst="straightConnector1">
              <a:avLst/>
            </a:prstGeom>
            <a:noFill/>
            <a:ln w="12700" cap="flat" cmpd="sng">
              <a:solidFill>
                <a:srgbClr val="FFA502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42" name="Shape 136">
              <a:extLst>
                <a:ext uri="{FF2B5EF4-FFF2-40B4-BE49-F238E27FC236}">
                  <a16:creationId xmlns:a16="http://schemas.microsoft.com/office/drawing/2014/main" id="{B00C30A7-CCB4-854A-8534-874B37C7FF60}"/>
                </a:ext>
              </a:extLst>
            </p:cNvPr>
            <p:cNvSpPr/>
            <p:nvPr/>
          </p:nvSpPr>
          <p:spPr>
            <a:xfrm>
              <a:off x="6021784" y="2674727"/>
              <a:ext cx="874067" cy="563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 b="1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2019 and beyond</a:t>
              </a:r>
            </a:p>
          </p:txBody>
        </p:sp>
      </p:grpSp>
      <p:pic>
        <p:nvPicPr>
          <p:cNvPr id="43" name="Shape 280">
            <a:extLst>
              <a:ext uri="{FF2B5EF4-FFF2-40B4-BE49-F238E27FC236}">
                <a16:creationId xmlns:a16="http://schemas.microsoft.com/office/drawing/2014/main" id="{41D23795-52AF-5D4A-BEDA-A0D058732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94" y="978424"/>
            <a:ext cx="1440651" cy="116193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137">
            <a:extLst>
              <a:ext uri="{FF2B5EF4-FFF2-40B4-BE49-F238E27FC236}">
                <a16:creationId xmlns:a16="http://schemas.microsoft.com/office/drawing/2014/main" id="{CA519DA5-AA01-5545-B58B-3D6D982A7B9C}"/>
              </a:ext>
            </a:extLst>
          </p:cNvPr>
          <p:cNvSpPr/>
          <p:nvPr/>
        </p:nvSpPr>
        <p:spPr>
          <a:xfrm>
            <a:off x="10933102" y="3789808"/>
            <a:ext cx="1117817" cy="107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TMgo365 Image launching for China soon….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84">
            <a:extLst>
              <a:ext uri="{FF2B5EF4-FFF2-40B4-BE49-F238E27FC236}">
                <a16:creationId xmlns:a16="http://schemas.microsoft.com/office/drawing/2014/main" id="{900962D1-2F28-AD4A-B234-BA00094B5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8246" y="4763932"/>
            <a:ext cx="1252967" cy="10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81">
            <a:extLst>
              <a:ext uri="{FF2B5EF4-FFF2-40B4-BE49-F238E27FC236}">
                <a16:creationId xmlns:a16="http://schemas.microsoft.com/office/drawing/2014/main" id="{1D6C0C23-F020-9A47-8D46-E56FB7062E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90131" y="595136"/>
            <a:ext cx="12272086" cy="62628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22F01-E189-A04A-B364-324CCB3713FA}"/>
              </a:ext>
            </a:extLst>
          </p:cNvPr>
          <p:cNvSpPr/>
          <p:nvPr/>
        </p:nvSpPr>
        <p:spPr>
          <a:xfrm>
            <a:off x="235527" y="4575222"/>
            <a:ext cx="7259781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aseline="3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Ryan Patterson </a:t>
            </a:r>
          </a:p>
          <a:p>
            <a:pPr lvl="0"/>
            <a:r>
              <a:rPr lang="en-US" sz="3200" baseline="3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AI and Image Recognition Specialist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3600" baseline="3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Ryan.Patterson@Clarivate.com</a:t>
            </a:r>
          </a:p>
          <a:p>
            <a:pPr lvl="0"/>
            <a:r>
              <a:rPr lang="en-US" sz="4400" baseline="3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(970) 405 - 5114</a:t>
            </a:r>
          </a:p>
        </p:txBody>
      </p:sp>
    </p:spTree>
    <p:extLst>
      <p:ext uri="{BB962C8B-B14F-4D97-AF65-F5344CB8AC3E}">
        <p14:creationId xmlns:p14="http://schemas.microsoft.com/office/powerpoint/2010/main" val="26171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917" y="2030906"/>
            <a:ext cx="8813800" cy="4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2917" y="2030906"/>
            <a:ext cx="8813800" cy="4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2917" y="2030906"/>
            <a:ext cx="8813800" cy="4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2917" y="2030906"/>
            <a:ext cx="8813800" cy="44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33410" y="476715"/>
            <a:ext cx="10565102" cy="52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endParaRPr sz="36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33410" y="3509263"/>
            <a:ext cx="2172566" cy="390076"/>
          </a:xfrm>
          <a:prstGeom prst="roundRect">
            <a:avLst>
              <a:gd name="adj" fmla="val 899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A502"/>
                </a:solidFill>
                <a:latin typeface="+mj-lt"/>
                <a:ea typeface="Open Sans"/>
                <a:cs typeface="Open Sans"/>
                <a:sym typeface="Open Sans"/>
              </a:rPr>
              <a:t>Design codes</a:t>
            </a:r>
            <a:endParaRPr dirty="0">
              <a:latin typeface="+mj-lt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9174006" y="3704301"/>
            <a:ext cx="2172566" cy="390076"/>
          </a:xfrm>
          <a:prstGeom prst="roundRect">
            <a:avLst>
              <a:gd name="adj" fmla="val 899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BAADF"/>
                </a:solidFill>
                <a:latin typeface="+mj-lt"/>
                <a:ea typeface="Open Sans"/>
                <a:cs typeface="Open Sans"/>
                <a:sym typeface="Open Sans"/>
              </a:rPr>
              <a:t>Vienna codes</a:t>
            </a:r>
            <a:endParaRPr dirty="0">
              <a:latin typeface="+mj-lt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9174006" y="5071053"/>
            <a:ext cx="2172566" cy="390076"/>
          </a:xfrm>
          <a:prstGeom prst="roundRect">
            <a:avLst>
              <a:gd name="adj" fmla="val 899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+mj-lt"/>
                <a:ea typeface="Open Sans"/>
                <a:cs typeface="Open Sans"/>
                <a:sym typeface="Open Sans"/>
              </a:rPr>
              <a:t>Keywords</a:t>
            </a:r>
            <a:endParaRPr dirty="0">
              <a:latin typeface="+mj-lt"/>
            </a:endParaRPr>
          </a:p>
        </p:txBody>
      </p:sp>
      <p:sp>
        <p:nvSpPr>
          <p:cNvPr id="16" name="Google Shape;211;p21">
            <a:extLst>
              <a:ext uri="{FF2B5EF4-FFF2-40B4-BE49-F238E27FC236}">
                <a16:creationId xmlns:a16="http://schemas.microsoft.com/office/drawing/2014/main" id="{6DE9FC08-EADC-1041-B9FD-07E9FCC78D6C}"/>
              </a:ext>
            </a:extLst>
          </p:cNvPr>
          <p:cNvSpPr txBox="1"/>
          <p:nvPr/>
        </p:nvSpPr>
        <p:spPr>
          <a:xfrm>
            <a:off x="781470" y="527576"/>
            <a:ext cx="10565101" cy="51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505050"/>
              </a:buClr>
              <a:buSzPts val="3600"/>
            </a:pPr>
            <a:r>
              <a:rPr lang="en-US" sz="3600" dirty="0">
                <a:solidFill>
                  <a:srgbClr val="505050"/>
                </a:solidFill>
              </a:rPr>
              <a:t>The global problem with searching for Design Trademarks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1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2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2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/>
        </p:nvSpPr>
        <p:spPr>
          <a:xfrm>
            <a:off x="781471" y="527576"/>
            <a:ext cx="3245952" cy="51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r>
              <a:rPr lang="en-GB" sz="3600" b="0" i="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lang="en-GB" sz="3600" b="1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05" y="3791067"/>
            <a:ext cx="818769" cy="81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394" y="3791041"/>
            <a:ext cx="818769" cy="81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9373" y="3778002"/>
            <a:ext cx="818769" cy="81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4950" y="2520903"/>
            <a:ext cx="743552" cy="74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101" y="2665194"/>
            <a:ext cx="494062" cy="40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8">
            <a:alphaModFix/>
          </a:blip>
          <a:srcRect t="41582" b="28981"/>
          <a:stretch/>
        </p:blipFill>
        <p:spPr>
          <a:xfrm>
            <a:off x="7217140" y="3344517"/>
            <a:ext cx="4355481" cy="110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9">
            <a:alphaModFix/>
          </a:blip>
          <a:srcRect t="71019"/>
          <a:stretch/>
        </p:blipFill>
        <p:spPr>
          <a:xfrm>
            <a:off x="7217140" y="4448182"/>
            <a:ext cx="4355481" cy="1086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10">
            <a:alphaModFix/>
          </a:blip>
          <a:srcRect b="58730"/>
          <a:stretch/>
        </p:blipFill>
        <p:spPr>
          <a:xfrm>
            <a:off x="7239246" y="1797191"/>
            <a:ext cx="4355481" cy="154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/>
          <p:nvPr/>
        </p:nvSpPr>
        <p:spPr>
          <a:xfrm>
            <a:off x="7592783" y="4621322"/>
            <a:ext cx="3635662" cy="4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Optical Character Recognition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Variations (e.g. shading)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Segmentation</a:t>
            </a: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8101190" y="3574513"/>
            <a:ext cx="2694730" cy="4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Colour Independence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Grey Scale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Shape, Texture &amp; Contour</a:t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8787679" y="2686490"/>
            <a:ext cx="1258616" cy="4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Object</a:t>
            </a:r>
            <a:endParaRPr/>
          </a:p>
        </p:txBody>
      </p:sp>
      <p:cxnSp>
        <p:nvCxnSpPr>
          <p:cNvPr id="224" name="Google Shape;224;p21"/>
          <p:cNvCxnSpPr/>
          <p:nvPr/>
        </p:nvCxnSpPr>
        <p:spPr>
          <a:xfrm rot="10800000">
            <a:off x="6927829" y="1942460"/>
            <a:ext cx="13757" cy="3336737"/>
          </a:xfrm>
          <a:prstGeom prst="straightConnector1">
            <a:avLst/>
          </a:prstGeom>
          <a:noFill/>
          <a:ln w="9525" cap="flat" cmpd="sng">
            <a:solidFill>
              <a:srgbClr val="505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225" name="Google Shape;225;p21"/>
          <p:cNvSpPr/>
          <p:nvPr/>
        </p:nvSpPr>
        <p:spPr>
          <a:xfrm>
            <a:off x="4623340" y="2166352"/>
            <a:ext cx="2172566" cy="1040275"/>
          </a:xfrm>
          <a:prstGeom prst="roundRect">
            <a:avLst>
              <a:gd name="adj" fmla="val 899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High Level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Object Recognition</a:t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4623340" y="3344517"/>
            <a:ext cx="2172566" cy="1040275"/>
          </a:xfrm>
          <a:prstGeom prst="roundRect">
            <a:avLst>
              <a:gd name="adj" fmla="val 899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Low Level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Pattern Recognition</a:t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4607679" y="4494501"/>
            <a:ext cx="2172566" cy="1040275"/>
          </a:xfrm>
          <a:prstGeom prst="roundRect">
            <a:avLst>
              <a:gd name="adj" fmla="val 899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Image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Pre-Processing</a:t>
            </a:r>
            <a:endParaRPr/>
          </a:p>
        </p:txBody>
      </p:sp>
      <p:cxnSp>
        <p:nvCxnSpPr>
          <p:cNvPr id="228" name="Google Shape;228;p21"/>
          <p:cNvCxnSpPr>
            <a:stCxn id="216" idx="2"/>
            <a:endCxn id="213" idx="0"/>
          </p:cNvCxnSpPr>
          <p:nvPr/>
        </p:nvCxnSpPr>
        <p:spPr>
          <a:xfrm flipH="1">
            <a:off x="1239226" y="3264455"/>
            <a:ext cx="67500" cy="526500"/>
          </a:xfrm>
          <a:prstGeom prst="straightConnector1">
            <a:avLst/>
          </a:prstGeom>
          <a:noFill/>
          <a:ln w="12700" cap="flat" cmpd="sng">
            <a:solidFill>
              <a:srgbClr val="50505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21"/>
          <p:cNvCxnSpPr>
            <a:stCxn id="216" idx="2"/>
            <a:endCxn id="214" idx="0"/>
          </p:cNvCxnSpPr>
          <p:nvPr/>
        </p:nvCxnSpPr>
        <p:spPr>
          <a:xfrm>
            <a:off x="1306726" y="3264455"/>
            <a:ext cx="633000" cy="526500"/>
          </a:xfrm>
          <a:prstGeom prst="straightConnector1">
            <a:avLst/>
          </a:prstGeom>
          <a:noFill/>
          <a:ln w="12700" cap="flat" cmpd="sng">
            <a:solidFill>
              <a:srgbClr val="50505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21"/>
          <p:cNvCxnSpPr>
            <a:stCxn id="216" idx="2"/>
            <a:endCxn id="215" idx="0"/>
          </p:cNvCxnSpPr>
          <p:nvPr/>
        </p:nvCxnSpPr>
        <p:spPr>
          <a:xfrm>
            <a:off x="1306726" y="3264455"/>
            <a:ext cx="1362000" cy="513600"/>
          </a:xfrm>
          <a:prstGeom prst="straightConnector1">
            <a:avLst/>
          </a:prstGeom>
          <a:noFill/>
          <a:ln w="12700" cap="flat" cmpd="sng">
            <a:solidFill>
              <a:srgbClr val="50505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21"/>
          <p:cNvSpPr txBox="1"/>
          <p:nvPr/>
        </p:nvSpPr>
        <p:spPr>
          <a:xfrm>
            <a:off x="781471" y="1681412"/>
            <a:ext cx="2671491" cy="79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Open Sans"/>
              <a:buNone/>
            </a:pPr>
            <a:r>
              <a:rPr lang="en-GB" sz="1800" b="0" i="0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Image recognition</a:t>
            </a:r>
            <a:r>
              <a:rPr lang="en-GB" sz="1800" b="0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b="0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37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917" y="2024421"/>
            <a:ext cx="8813800" cy="44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1477984" y="2211654"/>
            <a:ext cx="2966857" cy="2943603"/>
          </a:xfrm>
          <a:prstGeom prst="ellipse">
            <a:avLst/>
          </a:prstGeom>
          <a:noFill/>
          <a:ln w="12700" cap="flat" cmpd="sng">
            <a:solidFill>
              <a:srgbClr val="50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Shape 165"/>
          <p:cNvCxnSpPr>
            <a:stCxn id="166" idx="1"/>
          </p:cNvCxnSpPr>
          <p:nvPr/>
        </p:nvCxnSpPr>
        <p:spPr>
          <a:xfrm flipH="1">
            <a:off x="4205918" y="1486540"/>
            <a:ext cx="1957500" cy="1205100"/>
          </a:xfrm>
          <a:prstGeom prst="straightConnector1">
            <a:avLst/>
          </a:prstGeom>
          <a:noFill/>
          <a:ln w="12700" cap="flat" cmpd="sng">
            <a:solidFill>
              <a:srgbClr val="50505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6" name="Shape 166"/>
          <p:cNvSpPr txBox="1"/>
          <p:nvPr/>
        </p:nvSpPr>
        <p:spPr>
          <a:xfrm>
            <a:off x="6163418" y="851733"/>
            <a:ext cx="2466874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Open Sans"/>
              <a:buNone/>
            </a:pPr>
            <a:r>
              <a:rPr lang="en-US" sz="1800" b="0" i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Innovative government partners</a:t>
            </a:r>
            <a:endParaRPr sz="1800" b="0" i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7" name="Shape 167"/>
          <p:cNvCxnSpPr/>
          <p:nvPr/>
        </p:nvCxnSpPr>
        <p:spPr>
          <a:xfrm>
            <a:off x="6371182" y="3458459"/>
            <a:ext cx="0" cy="635112"/>
          </a:xfrm>
          <a:prstGeom prst="straightConnector1">
            <a:avLst/>
          </a:prstGeom>
          <a:noFill/>
          <a:ln w="12700" cap="flat" cmpd="sng">
            <a:solidFill>
              <a:srgbClr val="50505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8" name="Shape 168"/>
          <p:cNvSpPr txBox="1"/>
          <p:nvPr/>
        </p:nvSpPr>
        <p:spPr>
          <a:xfrm>
            <a:off x="6163418" y="3867979"/>
            <a:ext cx="3020126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Open Sans"/>
              <a:buNone/>
            </a:pPr>
            <a:r>
              <a:rPr lang="en-US" sz="1800" b="0" i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Advanced AI-powered image recognition</a:t>
            </a:r>
            <a:endParaRPr sz="1800" b="0" i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" name="Shape 169"/>
          <p:cNvCxnSpPr/>
          <p:nvPr/>
        </p:nvCxnSpPr>
        <p:spPr>
          <a:xfrm rot="10800000">
            <a:off x="4597073" y="3914454"/>
            <a:ext cx="1525750" cy="537097"/>
          </a:xfrm>
          <a:prstGeom prst="straightConnector1">
            <a:avLst/>
          </a:prstGeom>
          <a:noFill/>
          <a:ln w="12700" cap="flat" cmpd="sng">
            <a:solidFill>
              <a:srgbClr val="505050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1591" y="4944103"/>
            <a:ext cx="1085449" cy="10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1742" y="4944102"/>
            <a:ext cx="1085449" cy="10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7312" y="4944102"/>
            <a:ext cx="1085449" cy="10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0832" y="4997660"/>
            <a:ext cx="1183287" cy="118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88853" y="5227878"/>
            <a:ext cx="654982" cy="53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656765" y="3044152"/>
            <a:ext cx="2609294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Open Sans"/>
              <a:buNone/>
            </a:pPr>
            <a:r>
              <a:rPr lang="en-US" sz="1800" b="0" i="0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Work together with the governments to solve a global problem</a:t>
            </a:r>
            <a:endParaRPr sz="1800" b="0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3418" y="1934549"/>
            <a:ext cx="2796204" cy="15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1;p21">
            <a:extLst>
              <a:ext uri="{FF2B5EF4-FFF2-40B4-BE49-F238E27FC236}">
                <a16:creationId xmlns:a16="http://schemas.microsoft.com/office/drawing/2014/main" id="{E352A0EE-4A21-A345-8E27-BA9840CA8746}"/>
              </a:ext>
            </a:extLst>
          </p:cNvPr>
          <p:cNvSpPr txBox="1"/>
          <p:nvPr/>
        </p:nvSpPr>
        <p:spPr>
          <a:xfrm>
            <a:off x="781471" y="527576"/>
            <a:ext cx="3245952" cy="51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505050"/>
                </a:solidFill>
              </a:rPr>
              <a:t>Governments</a:t>
            </a:r>
            <a:r>
              <a:rPr lang="en-GB" sz="3600" b="1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345615" y="7406020"/>
            <a:ext cx="13106400" cy="1417191"/>
          </a:xfrm>
          <a:prstGeom prst="rect">
            <a:avLst/>
          </a:prstGeom>
          <a:solidFill>
            <a:srgbClr val="478CC3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818047" y="463554"/>
            <a:ext cx="5000262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r>
              <a:rPr lang="en-US" sz="3600" b="0" i="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Powering governments</a:t>
            </a:r>
            <a:r>
              <a:rPr lang="en-US" sz="3600" b="1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948673" y="2046187"/>
            <a:ext cx="558744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BAADF"/>
                </a:solidFill>
                <a:latin typeface="Arial"/>
                <a:ea typeface="Arial"/>
                <a:cs typeface="Arial"/>
                <a:sym typeface="Arial"/>
              </a:rPr>
              <a:t>Hundreds of thousands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of searches conducted by the public on government partner search engines</a:t>
            </a:r>
            <a:endParaRPr sz="180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7436605" y="2677522"/>
            <a:ext cx="549854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A502"/>
                </a:solidFill>
                <a:latin typeface="Arial"/>
                <a:ea typeface="Arial"/>
                <a:cs typeface="Arial"/>
                <a:sym typeface="Arial"/>
              </a:rPr>
              <a:t>More than 1000 per day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rPr>
              <a:t>With EUIPO’s search engine alone</a:t>
            </a:r>
            <a:endParaRPr sz="1800">
              <a:solidFill>
                <a:srgbClr val="505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605" y="3545656"/>
            <a:ext cx="3282396" cy="242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801" y="4678183"/>
            <a:ext cx="516662" cy="51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4641" y="4689050"/>
            <a:ext cx="516662" cy="51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3930" y="4689050"/>
            <a:ext cx="516662" cy="51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4801" y="4083300"/>
            <a:ext cx="469198" cy="46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024" y="4749562"/>
            <a:ext cx="373902" cy="37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42494" y="4760429"/>
            <a:ext cx="373902" cy="37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3190" y="3477741"/>
            <a:ext cx="2858546" cy="24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77934" y="4389900"/>
            <a:ext cx="1006469" cy="816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/>
          <p:nvPr/>
        </p:nvCxnSpPr>
        <p:spPr>
          <a:xfrm>
            <a:off x="4048496" y="3790088"/>
            <a:ext cx="1503686" cy="56695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82" name="Shape 282"/>
          <p:cNvCxnSpPr/>
          <p:nvPr/>
        </p:nvCxnSpPr>
        <p:spPr>
          <a:xfrm rot="10800000" flipH="1">
            <a:off x="4190150" y="5021054"/>
            <a:ext cx="1468523" cy="5537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83" name="Shape 283"/>
          <p:cNvCxnSpPr/>
          <p:nvPr/>
        </p:nvCxnSpPr>
        <p:spPr>
          <a:xfrm>
            <a:off x="4048496" y="4689049"/>
            <a:ext cx="150368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84" name="Shape 284"/>
          <p:cNvCxnSpPr/>
          <p:nvPr/>
        </p:nvCxnSpPr>
        <p:spPr>
          <a:xfrm>
            <a:off x="6684403" y="4689049"/>
            <a:ext cx="668504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672" y="2345420"/>
            <a:ext cx="4043457" cy="218954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818047" y="463554"/>
            <a:ext cx="5000262" cy="126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r>
              <a:rPr lang="en-US" sz="3600" b="0" i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Powering governments</a:t>
            </a:r>
            <a:r>
              <a:rPr lang="en-US" sz="36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Shape 292"/>
          <p:cNvCxnSpPr/>
          <p:nvPr/>
        </p:nvCxnSpPr>
        <p:spPr>
          <a:xfrm>
            <a:off x="948673" y="1471908"/>
            <a:ext cx="967211" cy="0"/>
          </a:xfrm>
          <a:prstGeom prst="straightConnector1">
            <a:avLst/>
          </a:prstGeom>
          <a:noFill/>
          <a:ln w="9525" cap="flat" cmpd="sng">
            <a:solidFill>
              <a:srgbClr val="505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443" y="1034653"/>
            <a:ext cx="4302900" cy="242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443" y="3774720"/>
            <a:ext cx="4302900" cy="242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1319"/>
            <a:ext cx="12192736" cy="68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" y="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781470" y="527576"/>
            <a:ext cx="10443666" cy="153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Artificial Intelligence and Machine Learning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Awards and Recognition</a:t>
            </a:r>
            <a:endParaRPr sz="36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4712099" y="2349239"/>
            <a:ext cx="3080600" cy="3080600"/>
            <a:chOff x="4145865" y="2038154"/>
            <a:chExt cx="3482084" cy="3482084"/>
          </a:xfrm>
        </p:grpSpPr>
        <p:sp>
          <p:nvSpPr>
            <p:cNvPr id="195" name="Shape 195"/>
            <p:cNvSpPr/>
            <p:nvPr/>
          </p:nvSpPr>
          <p:spPr>
            <a:xfrm>
              <a:off x="4145865" y="2038154"/>
              <a:ext cx="3482084" cy="34820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" name="Shape 1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87563" y="3025092"/>
              <a:ext cx="2406824" cy="746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Shape 197"/>
            <p:cNvSpPr txBox="1"/>
            <p:nvPr/>
          </p:nvSpPr>
          <p:spPr>
            <a:xfrm>
              <a:off x="4280593" y="3680517"/>
              <a:ext cx="32126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World’s Top 10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Most Innovative Companies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In AI/Machine Learning</a:t>
              </a:r>
              <a:endParaRPr sz="140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8512101" y="2349239"/>
            <a:ext cx="3080600" cy="3080600"/>
            <a:chOff x="7945867" y="2038154"/>
            <a:chExt cx="3482084" cy="3482084"/>
          </a:xfrm>
        </p:grpSpPr>
        <p:sp>
          <p:nvSpPr>
            <p:cNvPr id="199" name="Shape 199"/>
            <p:cNvSpPr/>
            <p:nvPr/>
          </p:nvSpPr>
          <p:spPr>
            <a:xfrm>
              <a:off x="7945867" y="2038154"/>
              <a:ext cx="3482084" cy="34820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Shape 2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48756" y="2778085"/>
              <a:ext cx="2663727" cy="993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Shape 201"/>
            <p:cNvSpPr/>
            <p:nvPr/>
          </p:nvSpPr>
          <p:spPr>
            <a:xfrm>
              <a:off x="8210489" y="3926739"/>
              <a:ext cx="2940259" cy="591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C1FA"/>
                  </a:solidFill>
                  <a:latin typeface="Open Sans"/>
                  <a:ea typeface="Open Sans"/>
                  <a:cs typeface="Open Sans"/>
                  <a:sym typeface="Open Sans"/>
                </a:rPr>
                <a:t>Top </a:t>
              </a:r>
              <a:r>
                <a:rPr lang="en-US" sz="1400" b="0" i="0" u="none" strike="noStrike">
                  <a:solidFill>
                    <a:srgbClr val="00C1FA"/>
                  </a:solidFill>
                  <a:latin typeface="Open Sans"/>
                  <a:ea typeface="Open Sans"/>
                  <a:cs typeface="Open Sans"/>
                  <a:sym typeface="Open Sans"/>
                </a:rPr>
                <a:t>25 major machine learning vendors</a:t>
              </a:r>
              <a:endParaRPr sz="1400">
                <a:solidFill>
                  <a:srgbClr val="00C1F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912097" y="1964441"/>
            <a:ext cx="3080600" cy="3452919"/>
            <a:chOff x="912097" y="1964441"/>
            <a:chExt cx="3080600" cy="3452919"/>
          </a:xfrm>
        </p:grpSpPr>
        <p:grpSp>
          <p:nvGrpSpPr>
            <p:cNvPr id="203" name="Shape 203"/>
            <p:cNvGrpSpPr/>
            <p:nvPr/>
          </p:nvGrpSpPr>
          <p:grpSpPr>
            <a:xfrm>
              <a:off x="912097" y="2336760"/>
              <a:ext cx="3080600" cy="3080600"/>
              <a:chOff x="345863" y="2025675"/>
              <a:chExt cx="3482084" cy="3482084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345863" y="2025675"/>
                <a:ext cx="3482084" cy="34820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5" name="Shape 205"/>
              <p:cNvPicPr preferRelativeResize="0"/>
              <p:nvPr/>
            </p:nvPicPr>
            <p:blipFill rotWithShape="1">
              <a:blip r:embed="rId5">
                <a:alphaModFix/>
              </a:blip>
              <a:srcRect l="18795" r="19202"/>
              <a:stretch/>
            </p:blipFill>
            <p:spPr>
              <a:xfrm>
                <a:off x="1069194" y="3374816"/>
                <a:ext cx="2008891" cy="18252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6" name="Shape 206" descr="AIconics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374" y="1964441"/>
              <a:ext cx="2565200" cy="2565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 l="695" t="1097" r="1351"/>
          <a:stretch/>
        </p:blipFill>
        <p:spPr>
          <a:xfrm>
            <a:off x="1320900" y="1268667"/>
            <a:ext cx="9560568" cy="53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1;p21">
            <a:extLst>
              <a:ext uri="{FF2B5EF4-FFF2-40B4-BE49-F238E27FC236}">
                <a16:creationId xmlns:a16="http://schemas.microsoft.com/office/drawing/2014/main" id="{9CABF348-6489-2543-904D-34DB51BB41AA}"/>
              </a:ext>
            </a:extLst>
          </p:cNvPr>
          <p:cNvSpPr txBox="1"/>
          <p:nvPr/>
        </p:nvSpPr>
        <p:spPr>
          <a:xfrm>
            <a:off x="781471" y="527576"/>
            <a:ext cx="3245952" cy="51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00"/>
              <a:buFont typeface="Arial"/>
              <a:buNone/>
            </a:pPr>
            <a:r>
              <a:rPr lang="en-GB" sz="3600" b="0" i="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App Stores</a:t>
            </a:r>
            <a:r>
              <a:rPr lang="en-GB" sz="3600" b="1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6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M5 ppt ne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{5C49B4C7-EF4F-6B47-8ECC-FC580C10CF00}tf10001119</Template>
  <TotalTime>326</TotalTime>
  <Words>1052</Words>
  <Application>Microsoft Macintosh PowerPoint</Application>
  <PresentationFormat>Widescreen</PresentationFormat>
  <Paragraphs>259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Open Sans Light</vt:lpstr>
      <vt:lpstr>Calibri</vt:lpstr>
      <vt:lpstr>Calibre Test</vt:lpstr>
      <vt:lpstr>Wingdings</vt:lpstr>
      <vt:lpstr>Dosis</vt:lpstr>
      <vt:lpstr>Arial</vt:lpstr>
      <vt:lpstr>Open Sans</vt:lpstr>
      <vt:lpstr>Courier New</vt:lpstr>
      <vt:lpstr>Muli</vt:lpstr>
      <vt:lpstr>TM5 ppt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Landscape, New Challenges</vt:lpstr>
      <vt:lpstr>Screen Across the Entire Brand Spectrum</vt:lpstr>
      <vt:lpstr>TM go365</vt:lpstr>
      <vt:lpstr>TM go365</vt:lpstr>
      <vt:lpstr>TM go365™ Image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Recognition &amp; Artificial Intelligence </dc:title>
  <cp:lastModifiedBy>Trademark Vision</cp:lastModifiedBy>
  <cp:revision>31</cp:revision>
  <dcterms:modified xsi:type="dcterms:W3CDTF">2019-03-06T09:21:44Z</dcterms:modified>
</cp:coreProperties>
</file>