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2" r:id="rId3"/>
    <p:sldId id="283" r:id="rId4"/>
    <p:sldId id="284" r:id="rId5"/>
    <p:sldId id="297" r:id="rId6"/>
    <p:sldId id="298" r:id="rId7"/>
    <p:sldId id="285" r:id="rId8"/>
    <p:sldId id="286" r:id="rId9"/>
    <p:sldId id="287" r:id="rId10"/>
    <p:sldId id="288" r:id="rId11"/>
    <p:sldId id="289" r:id="rId12"/>
    <p:sldId id="295" r:id="rId13"/>
    <p:sldId id="296" r:id="rId14"/>
    <p:sldId id="290" r:id="rId15"/>
    <p:sldId id="294" r:id="rId16"/>
    <p:sldId id="291" r:id="rId17"/>
    <p:sldId id="292" r:id="rId18"/>
    <p:sldId id="293" r:id="rId19"/>
    <p:sldId id="281" r:id="rId2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B39"/>
    <a:srgbClr val="333F48"/>
    <a:srgbClr val="8F9D9D"/>
    <a:srgbClr val="ABC6CA"/>
    <a:srgbClr val="C3E76A"/>
    <a:srgbClr val="E5D254"/>
    <a:srgbClr val="FD7E2D"/>
    <a:srgbClr val="D0E0D7"/>
    <a:srgbClr val="A1CFCA"/>
    <a:srgbClr val="4E8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BC4F5-7DB6-4D85-A0D9-9422BD9E040B}" v="1" dt="2019-03-07T14:16:51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4687" autoAdjust="0"/>
  </p:normalViewPr>
  <p:slideViewPr>
    <p:cSldViewPr>
      <p:cViewPr varScale="1">
        <p:scale>
          <a:sx n="108" d="100"/>
          <a:sy n="108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05"/>
    </p:cViewPr>
  </p:sorter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y Unrein" userId="f30fb70f0045ca63" providerId="LiveId" clId="{B29BC4F5-7DB6-4D85-A0D9-9422BD9E040B}"/>
    <pc:docChg chg="modNotesMaster modHandout">
      <pc:chgData name="Cory Unrein" userId="f30fb70f0045ca63" providerId="LiveId" clId="{B29BC4F5-7DB6-4D85-A0D9-9422BD9E040B}" dt="2019-03-07T14:16:51.328" v="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93E3962-EE8C-49E8-9303-EA46CDDC213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921D205-9A9E-47FD-A727-CEA25D08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62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C822D52-CC2C-46E0-B244-4137387E08D3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E7AE7A0-6D9C-4E1C-A15B-805DAC224E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1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A04A-92CD-4000-90AA-873289E4B711}" type="datetime1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A286-4EC5-479F-A981-8B1A11B60D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ight Triangle 6"/>
          <p:cNvSpPr/>
          <p:nvPr userDrawn="1"/>
        </p:nvSpPr>
        <p:spPr>
          <a:xfrm flipH="1" flipV="1">
            <a:off x="4736075" y="-8627"/>
            <a:ext cx="4416552" cy="3621024"/>
          </a:xfrm>
          <a:prstGeom prst="rtTriangle">
            <a:avLst/>
          </a:prstGeom>
          <a:solidFill>
            <a:srgbClr val="1C2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8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E297-E00F-4090-85EA-5CC6D64AE5F5}" type="datetime1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8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F1DA-C99A-4A98-B088-6A3FC6C91A40}" type="datetime1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6858000" cy="6858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lang="en-US" sz="3200" b="1" spc="0" baseline="0" dirty="0">
                <a:solidFill>
                  <a:srgbClr val="1C2B39"/>
                </a:solidFill>
                <a:latin typeface="Arial" panose="020B060402020202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Media Placeholder 9"/>
          <p:cNvSpPr>
            <a:spLocks noGrp="1" noChangeAspect="1"/>
          </p:cNvSpPr>
          <p:nvPr>
            <p:ph type="media" sz="quarter" idx="10"/>
          </p:nvPr>
        </p:nvSpPr>
        <p:spPr>
          <a:xfrm>
            <a:off x="685800" y="1219202"/>
            <a:ext cx="6857992" cy="385762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5800" y="5181600"/>
            <a:ext cx="68580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>
                <a:solidFill>
                  <a:srgbClr val="333D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0188" indent="0">
              <a:buNone/>
              <a:defRPr sz="800"/>
            </a:lvl2pPr>
            <a:lvl3pPr marL="461963" indent="0">
              <a:buNone/>
              <a:defRPr sz="800"/>
            </a:lvl3pPr>
            <a:lvl4pPr marL="684212" indent="0">
              <a:buNone/>
              <a:defRPr sz="800"/>
            </a:lvl4pPr>
            <a:lvl5pPr marL="914400" indent="0"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647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F6AF-C6C5-4F02-ADC1-F904ADB58DFB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3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ED4F-1FC4-4A52-B08B-40DB161746F4}" type="datetime1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6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8790-A5EE-4655-BF47-8350302A435F}" type="datetime1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8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68971-3735-411D-BF8A-270922F42CC9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1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C37E-85A6-431F-896C-962FD9322AC4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6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AC1B-5B77-43B3-BDDD-9F41B3AB3341}" type="datetime1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5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DC71-ABA7-4973-AAD8-0A9670BA301F}" type="datetime1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0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BFF-6F2B-47CC-ACC8-B87FF64E8806}" type="datetime1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5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41169-26D2-4871-9BA3-734420A928E5}" type="datetime1">
              <a:rPr lang="en-US" smtClean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CEA9E-0415-41F5-BA42-4429B7DB75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5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kre@kcpatentlaw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1828799"/>
            <a:ext cx="7315200" cy="3565527"/>
          </a:xfrm>
        </p:spPr>
        <p:txBody>
          <a:bodyPr/>
          <a:lstStyle/>
          <a:p>
            <a:pPr algn="ctr"/>
            <a:r>
              <a:rPr lang="en-US" dirty="0"/>
              <a:t>Using Image Recognition Software for Searching Designs</a:t>
            </a:r>
            <a:br>
              <a:rPr lang="en-US" dirty="0"/>
            </a:br>
            <a:endParaRPr lang="en-US" sz="24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7772400" cy="1219200"/>
          </a:xfrm>
        </p:spPr>
        <p:txBody>
          <a:bodyPr>
            <a:normAutofit fontScale="92500"/>
          </a:bodyPr>
          <a:lstStyle/>
          <a:p>
            <a:r>
              <a:rPr lang="en-US" dirty="0"/>
              <a:t>Kent Erickson – Erickson Kernell IP, LLC</a:t>
            </a:r>
          </a:p>
          <a:p>
            <a:r>
              <a:rPr lang="en-US" dirty="0"/>
              <a:t>Ryan Patterson – </a:t>
            </a:r>
            <a:r>
              <a:rPr lang="en-US" dirty="0" err="1"/>
              <a:t>Trademark.vision</a:t>
            </a:r>
            <a:r>
              <a:rPr lang="en-US" dirty="0"/>
              <a:t>/</a:t>
            </a:r>
            <a:r>
              <a:rPr lang="en-US" dirty="0" err="1"/>
              <a:t>Compumark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3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32925-8E9A-4B35-91A7-FA3B7E19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Fame by USPTO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446648-9437-4576-B181-7D7EE0C7C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 </a:t>
            </a:r>
            <a:r>
              <a:rPr lang="en-US" sz="3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Pont</a:t>
            </a: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"fame of the prior mark" is a factor to be considered in determining likelihood of confusion.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ex </a:t>
            </a:r>
            <a:r>
              <a:rPr lang="en-US" sz="3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</a:t>
            </a: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proceedings, because the examining attorney is not expected to submit evidence regarding the fame of the cited mark, fame is usually treated as a neutral factor in such proceedings.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3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 </a:t>
            </a:r>
            <a:r>
              <a:rPr lang="en-US" sz="37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partes</a:t>
            </a: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proceedings, </a:t>
            </a:r>
            <a:r>
              <a:rPr lang="en-US" sz="3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fame is usually considered more significant.</a:t>
            </a:r>
            <a:endParaRPr lang="en-US" sz="3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3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Bridgestone Americas Tire Operations, LLC v. Fed. Corp.</a:t>
            </a: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673 F.3d 1330, 102 USPQ2d 1061 (Fed. Cir. 2012)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1DE5E-242B-43D7-BA17-42F7DD776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98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62A6D1-D851-4883-9D4D-FF4E22DB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Sample Results from </a:t>
            </a:r>
            <a:r>
              <a:rPr lang="en-US" dirty="0" err="1"/>
              <a:t>Trademark.vision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0A4657-D64C-4AE9-91F0-19EEF7EB1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Proposed Logo for medical records software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972E6B7-576C-4E5B-9236-5094DEC4DD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35718"/>
            <a:ext cx="2895600" cy="3729411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3CE7351-4AE5-4AF2-869A-876C959A9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Prior logo for medical records software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A03B844F-C28A-4E4F-9742-007CE52201E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1" y="3428207"/>
            <a:ext cx="1179552" cy="1179552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AFDB6-3C38-4637-9CFD-B257E193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93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15F5D-A956-4F77-B67E-F39BBA54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for Evaluating Likelihood of Confusion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9BE5C-6F86-413F-8E48-CF5160F759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Logo in application for banking services	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59EF1C0-6DC2-4714-83CA-F6762F405B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871" y="2912096"/>
            <a:ext cx="2476846" cy="2476846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6C9EFF-01A8-4885-836D-1D019CC6D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Cited Logo for investment advisory services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592215CB-96F2-4F03-92FA-F6A71442F2C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147" y="2943519"/>
            <a:ext cx="2905530" cy="2476846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5EB1C-D8D5-4F60-8AB1-5D5FDDB1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1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9B1B30A-6820-474B-9698-95A2504CF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Against LOC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841333-3F97-43E4-B3D5-D8319CF56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both for financial services in same class, services are different</a:t>
            </a:r>
          </a:p>
          <a:p>
            <a:r>
              <a:rPr lang="en-US" dirty="0"/>
              <a:t>Sophisticated consumers exercising an elevated degree of care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The greater the value of an article the more careful the 	typical consumer can be expected to be</a:t>
            </a:r>
          </a:p>
          <a:p>
            <a:r>
              <a:rPr lang="en-US" dirty="0"/>
              <a:t>Different Commercial Impressions</a:t>
            </a:r>
          </a:p>
          <a:p>
            <a:pPr lvl="1"/>
            <a:r>
              <a:rPr lang="en-US" dirty="0"/>
              <a:t>L’s forming a square v. Stairs in a square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2C1F-DF3A-4FF6-951B-F8F65220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89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917FE2C-D373-4BC8-A8FE-5FD1E238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Interplay b/n Trademarks &amp; Copyrights in Design Marks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C9A522A-DE5E-4ECD-9363-A2A31D616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Clients typically do not create and therefore do not initially own copyrights in logos</a:t>
            </a:r>
          </a:p>
          <a:p>
            <a:endParaRPr lang="en-US" dirty="0"/>
          </a:p>
          <a:p>
            <a:r>
              <a:rPr lang="en-US" dirty="0"/>
              <a:t>Logo designers may create similar logo for another entity</a:t>
            </a:r>
          </a:p>
          <a:p>
            <a:endParaRPr lang="en-US" dirty="0"/>
          </a:p>
          <a:p>
            <a:r>
              <a:rPr lang="en-US" dirty="0"/>
              <a:t>Encourage clients to obtain assignment of copyright, in writing, when using 3</a:t>
            </a:r>
            <a:r>
              <a:rPr lang="en-US" baseline="30000" dirty="0"/>
              <a:t>rd</a:t>
            </a:r>
            <a:r>
              <a:rPr lang="en-US" dirty="0"/>
              <a:t> party designer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F8ACC-20B8-46F1-BB6A-DED33D00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6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4DC82-F66C-4B8D-8F55-F8651A645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Copyright to Block Registration of Counterfeit Mark in China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2376DCA-0246-4905-A58E-6C0D3643FF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030149"/>
            <a:ext cx="4800599" cy="360878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79D7B-5FC6-4C96-A547-F824639F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7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9E7005F-4146-4C9B-A3AB-ECE2FDBE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Scenario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8024589-ABAB-476D-A597-6637E6672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(neither an officer nor manager) selects a logo design for company’s primary mark through online logo design auction service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Designer, from foreign country, signs agreement assigning “Intellectual Property Rights” by typing name on digital copy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mention of “copyrights” as part of “Intellectual Property Rights” assigned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23ADC-DEC0-486C-933D-6B33C7E3A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1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B7F4-1988-4C82-B2A9-4CCBCA64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A9E14-0CF0-4C07-A503-1FB851A5B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signs agreement to acquire “Intellectual Property Rights” by typing employee name on digital copy of agreement without referencing company name. 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 uses logo for goods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found using identical logo in the US for a single location retail store featuring remotely related goods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A2133-DA50-4DAF-81F6-29333295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54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F6B001-9DF6-4FFF-86A7-754DA0A0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E36D08-5729-4B83-8A64-B208A0CEB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Hope the 3</a:t>
            </a:r>
            <a:r>
              <a:rPr lang="en-US" baseline="30000" dirty="0"/>
              <a:t>rd</a:t>
            </a:r>
            <a:r>
              <a:rPr lang="en-US" dirty="0"/>
              <a:t> party does not have prior use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Hope the 3</a:t>
            </a:r>
            <a:r>
              <a:rPr lang="en-US" baseline="30000" dirty="0"/>
              <a:t>rd</a:t>
            </a:r>
            <a:r>
              <a:rPr lang="en-US" dirty="0"/>
              <a:t> party did not obtain a valid assignment of copyright from the designer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C9BFC-A27A-4797-834E-6BFE937C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29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404040"/>
              </a:solidFill>
              <a:latin typeface="Microsoft Sans Serif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Microsoft Sans Serif"/>
                <a:ea typeface="Calibri"/>
                <a:cs typeface="Times New Roman"/>
              </a:rPr>
              <a:t>Kent R. Erickson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404040"/>
                </a:solidFill>
                <a:latin typeface="Microsoft Sans Serif"/>
                <a:ea typeface="Calibri"/>
                <a:cs typeface="Times New Roman"/>
              </a:rPr>
              <a:t>Patent Attorney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spc="-100" dirty="0">
                <a:solidFill>
                  <a:srgbClr val="404040"/>
                </a:solidFill>
                <a:latin typeface="Microsoft Sans Serif"/>
                <a:ea typeface="Calibri"/>
                <a:cs typeface="Times New Roman"/>
              </a:rPr>
              <a:t>ERICKSON</a:t>
            </a:r>
            <a:r>
              <a:rPr lang="en-US" sz="2000" b="1" spc="-100" dirty="0">
                <a:solidFill>
                  <a:srgbClr val="9BBB59"/>
                </a:solidFill>
                <a:latin typeface="Microsoft Sans Serif"/>
                <a:ea typeface="Calibri"/>
                <a:cs typeface="Times New Roman"/>
              </a:rPr>
              <a:t> KERNELL </a:t>
            </a:r>
            <a:r>
              <a:rPr lang="en-US" sz="2000" spc="-100" dirty="0">
                <a:solidFill>
                  <a:srgbClr val="404040"/>
                </a:solidFill>
                <a:latin typeface="Microsoft Sans Serif"/>
                <a:ea typeface="Calibri"/>
                <a:cs typeface="Times New Roman"/>
              </a:rPr>
              <a:t>IP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404040"/>
                </a:solidFill>
                <a:latin typeface="Microsoft Sans Serif"/>
                <a:ea typeface="Calibri"/>
                <a:cs typeface="Times New Roman"/>
              </a:rPr>
              <a:t>8900 State Line Road, Suite 500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404040"/>
                </a:solidFill>
                <a:latin typeface="Microsoft Sans Serif"/>
                <a:ea typeface="Calibri"/>
                <a:cs typeface="Times New Roman"/>
              </a:rPr>
              <a:t>Leawood</a:t>
            </a:r>
            <a:r>
              <a:rPr lang="en-US" sz="2000" dirty="0">
                <a:solidFill>
                  <a:srgbClr val="404040"/>
                </a:solidFill>
                <a:latin typeface="Microsoft Sans Serif"/>
                <a:ea typeface="Calibri"/>
                <a:cs typeface="Times New Roman"/>
              </a:rPr>
              <a:t>, KS 66206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404040"/>
                </a:solidFill>
                <a:latin typeface="Microsoft Sans Serif"/>
                <a:ea typeface="Calibri"/>
                <a:cs typeface="Times New Roman"/>
              </a:rPr>
              <a:t>(P) 913.549.4700 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404040"/>
                </a:solidFill>
                <a:latin typeface="Microsoft Sans Serif"/>
                <a:ea typeface="Calibri"/>
                <a:cs typeface="Times New Roman"/>
                <a:hlinkClick r:id="rId2"/>
              </a:rPr>
              <a:t>kre@kcpatentlaw.com</a:t>
            </a:r>
            <a:endParaRPr lang="en-US" sz="2000" dirty="0">
              <a:solidFill>
                <a:srgbClr val="404040"/>
              </a:solidFill>
              <a:latin typeface="Microsoft Sans Serif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8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53B08-BC51-49BD-B1E4-6113DB738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Ethical Duty of Technical Competence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A76F9-659E-4A33-99FC-67AC7B2AC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KS &amp; MO Rules of Professional Responsibility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Rule 1.1 Competence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 lawyer shall provide competent representation to a client. Competent representation requires the legal knowledge, skill, thoroughness and preparation reasonably necessary for the representation.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E8FDD-6AC8-4C0E-B07F-1A179DDF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3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08D85-89BA-4D2B-8424-A95EAAB7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Ethical Duty of Technical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B5631-6BB9-42CB-B916-01572A4D6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Comment for both KS &amp; MO rule: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To maintain the requisite knowledge and skill, a lawyer should keep abreast of changes in the law and its practice, </a:t>
            </a:r>
            <a:r>
              <a:rPr lang="en-US" b="1" u="sng" dirty="0"/>
              <a:t>including the benefits and risks associated with relevant technology</a:t>
            </a:r>
            <a:r>
              <a:rPr lang="en-US" dirty="0"/>
              <a:t>, engage in continuing study and education, and comply with all continuing legal education requirements to which the lawyer is subject.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A728D-8C79-4E3A-892A-444B6D13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8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E1676-E689-4EE0-A984-B21C7612B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Likelihood of Confusion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4DCB-919A-454B-BF66-6852B5D77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Two most important factors in a likelihood of confusion analysis:</a:t>
            </a:r>
          </a:p>
          <a:p>
            <a:pPr lvl="0"/>
            <a:r>
              <a:rPr lang="en-US" dirty="0"/>
              <a:t>The similarity or dissimilarity of the marks in their entireties </a:t>
            </a:r>
            <a:r>
              <a:rPr lang="en-US" b="1" u="sng" dirty="0"/>
              <a:t>as to appearance</a:t>
            </a:r>
            <a:r>
              <a:rPr lang="en-US" dirty="0"/>
              <a:t>, sound, connotation and commercial impression.</a:t>
            </a:r>
          </a:p>
          <a:p>
            <a:pPr lvl="0"/>
            <a:r>
              <a:rPr lang="en-US" dirty="0"/>
              <a:t>The relatedness of the goods or services as described in the application and registration(s).</a:t>
            </a:r>
          </a:p>
          <a:p>
            <a:pPr marL="0" indent="0">
              <a:buNone/>
            </a:pPr>
            <a:r>
              <a:rPr lang="en-US" i="1" dirty="0"/>
              <a:t>In re E. I. du Pont de Nemours &amp; Co.</a:t>
            </a:r>
            <a:r>
              <a:rPr lang="en-US" dirty="0"/>
              <a:t>,. 476 F.2d 1357, 177 USPQ 563 (C.C.P.A. 1973)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E40D8-6DB1-4A02-ADA1-6B0429A0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0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F2C6-82DE-44C4-B3AF-47167A675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DuPont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E1BA7-7241-4EA7-A618-C4C315DCE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The similarity or dissimilarity of established, likely-to-continue trade channels.</a:t>
            </a:r>
          </a:p>
          <a:p>
            <a:r>
              <a:rPr lang="en-US" sz="4400" dirty="0"/>
              <a:t>The conditions under which and buyers to whom sales are made, i.e. "impulse" vs. careful, sophisticated purchasing.</a:t>
            </a:r>
          </a:p>
          <a:p>
            <a:r>
              <a:rPr lang="en-US" sz="4400" dirty="0"/>
              <a:t>The fame of the prior mark (sales, advertising, length of use).</a:t>
            </a:r>
          </a:p>
          <a:p>
            <a:r>
              <a:rPr lang="en-US" sz="4400" dirty="0"/>
              <a:t>The number and nature of similar marks in use on similar goods.</a:t>
            </a:r>
          </a:p>
          <a:p>
            <a:r>
              <a:rPr lang="en-US" sz="4400" dirty="0"/>
              <a:t>The nature and extent of any actual confusion.</a:t>
            </a:r>
          </a:p>
          <a:p>
            <a:r>
              <a:rPr lang="en-US" sz="4400" dirty="0"/>
              <a:t>The length of time during and conditions under which there has been concurrent use without evidence of actual confusion.</a:t>
            </a:r>
          </a:p>
          <a:p>
            <a:r>
              <a:rPr lang="en-US" sz="4400" dirty="0"/>
              <a:t>The variety of goods on which a mark is or is not used (house mark, "family" mark, product mark).</a:t>
            </a:r>
          </a:p>
          <a:p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E0409-F197-4C6B-AC43-EAE03D1D6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5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DB0E-F97A-4640-8926-B2C131F2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DuPont factors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34E20-FE34-4D29-BF35-476AF467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40000" lnSpcReduction="20000"/>
          </a:bodyPr>
          <a:lstStyle/>
          <a:p>
            <a:r>
              <a:rPr lang="en-US" sz="6200" dirty="0"/>
              <a:t>The market interface between applicant and the owner of a prior mark:</a:t>
            </a:r>
            <a:br>
              <a:rPr lang="en-US" sz="6200" dirty="0"/>
            </a:br>
            <a:r>
              <a:rPr lang="en-US" sz="6200" dirty="0"/>
              <a:t>(a) a mere "consent" to register or use.</a:t>
            </a:r>
            <a:br>
              <a:rPr lang="en-US" sz="6200" dirty="0"/>
            </a:br>
            <a:r>
              <a:rPr lang="en-US" sz="6200" dirty="0"/>
              <a:t>(b) agreement provisions designed to preclude confusion, i.e. limitations on continued use of the marks by each party.</a:t>
            </a:r>
            <a:br>
              <a:rPr lang="en-US" sz="6200" dirty="0"/>
            </a:br>
            <a:r>
              <a:rPr lang="en-US" sz="6200" dirty="0"/>
              <a:t>(c) assignment of mark, application, registration and good will of the related business.</a:t>
            </a:r>
            <a:br>
              <a:rPr lang="en-US" sz="6200" dirty="0"/>
            </a:br>
            <a:r>
              <a:rPr lang="en-US" sz="6200" dirty="0"/>
              <a:t>(d) laches and estoppel attributable to owner of prior mark and indicative of lack of confusion.</a:t>
            </a:r>
          </a:p>
          <a:p>
            <a:pPr marL="0" indent="0">
              <a:buNone/>
            </a:pPr>
            <a:endParaRPr lang="en-US" sz="6200" dirty="0"/>
          </a:p>
          <a:p>
            <a:r>
              <a:rPr lang="en-US" sz="6200" dirty="0"/>
              <a:t>The extent to which applicant has a right to exclude others from use of its mark on its goods.</a:t>
            </a:r>
          </a:p>
          <a:p>
            <a:r>
              <a:rPr lang="en-US" sz="6200" dirty="0"/>
              <a:t>The extent of potential confusion, i.e., whether </a:t>
            </a:r>
            <a:r>
              <a:rPr lang="en-US" sz="6200" i="1" dirty="0"/>
              <a:t>de minimis</a:t>
            </a:r>
            <a:r>
              <a:rPr lang="en-US" sz="6200" dirty="0"/>
              <a:t> or substanti</a:t>
            </a:r>
            <a:r>
              <a:rPr lang="en-US" sz="5100" dirty="0"/>
              <a:t>al.</a:t>
            </a:r>
          </a:p>
          <a:p>
            <a:r>
              <a:rPr lang="en-US" sz="6000" dirty="0"/>
              <a:t>Any other established fact probative of the effect of use.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53B64-0E84-46F8-81EC-B6DD8573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0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C8BC316-625C-4CF4-8654-2BBC065A6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Taste of Soul paid Legal Zoom $500 for a search</a:t>
            </a:r>
            <a:br>
              <a:rPr lang="en-US" sz="1600" b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600" dirty="0"/>
          </a:p>
        </p:txBody>
      </p: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1E92229B-EABE-4896-99F1-200F8D4A8FE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1" b="10801"/>
          <a:stretch>
            <a:fillRect/>
          </a:stretch>
        </p:blipFill>
        <p:spPr>
          <a:xfrm>
            <a:off x="1792288" y="612775"/>
            <a:ext cx="5486400" cy="4003675"/>
          </a:xfr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43F19FB-1BBC-4443-A26C-72EAF88BB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USPTO cleared the mark for publication and published it for opposition.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613E3-741A-40DC-8370-6219FD0D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4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336511-66C6-410D-B458-BA4061A01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 dirty="0"/>
              <a:t>The Rolling Stones opposed.</a:t>
            </a:r>
            <a:br>
              <a:rPr lang="en-US" b="0" dirty="0"/>
            </a:br>
            <a:endParaRPr lang="en-US" b="0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DF69C32-0CE6-4927-8C0E-52E8576F626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6" b="15596"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85E261-6E66-479C-8399-321B969CD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/>
              <a:t>Taste of Soul abandoned giving up over a year of development and marketing expenses.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511A84-5F0E-4D03-85C3-D9BD98F8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8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4509FD2-914F-4734-82AE-B6380242F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DA72D292-52D6-4D97-980F-AF0A4CAE67F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49" y="1752600"/>
            <a:ext cx="3634933" cy="3477419"/>
          </a:xfr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4C964C1F-8068-4DDF-9A65-133E0802EE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81200"/>
            <a:ext cx="2679088" cy="2920206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72FE7-37CC-4212-A770-31C1C299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EA9E-0415-41F5-BA42-4429B7DB75A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98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2983</TotalTime>
  <Words>625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Microsoft Sans Serif</vt:lpstr>
      <vt:lpstr>Office Theme</vt:lpstr>
      <vt:lpstr>Using Image Recognition Software for Searching Designs </vt:lpstr>
      <vt:lpstr>Ethical Duty of Technical Competence</vt:lpstr>
      <vt:lpstr>Ethical Duty of Technical Competence</vt:lpstr>
      <vt:lpstr>Likelihood of Confusion Analysis</vt:lpstr>
      <vt:lpstr>Other DuPont Factors</vt:lpstr>
      <vt:lpstr>DuPont factors (cont.)</vt:lpstr>
      <vt:lpstr>Taste of Soul paid Legal Zoom $500 for a search </vt:lpstr>
      <vt:lpstr>The Rolling Stones opposed. </vt:lpstr>
      <vt:lpstr>  </vt:lpstr>
      <vt:lpstr>Consideration of Fame by USPTO</vt:lpstr>
      <vt:lpstr>Sample Results from Trademark.vision</vt:lpstr>
      <vt:lpstr>Factors for Evaluating Likelihood of Confusion</vt:lpstr>
      <vt:lpstr>Arguments Against LOC</vt:lpstr>
      <vt:lpstr>Interplay b/n Trademarks &amp; Copyrights in Design Marks</vt:lpstr>
      <vt:lpstr>Using Copyright to Block Registration of Counterfeit Mark in China</vt:lpstr>
      <vt:lpstr>Case Scenario</vt:lpstr>
      <vt:lpstr>Case Scenario</vt:lpstr>
      <vt:lpstr>What to do?</vt:lpstr>
      <vt:lpstr>Presenters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LAKC - 9th Annual IP CLE:   US TM Apps and Registrations based Foreign Apps and Registrations – A Review of the Issues</dc:title>
  <dc:creator>Kent R. Erickson</dc:creator>
  <cp:lastModifiedBy>Cory Unrein</cp:lastModifiedBy>
  <cp:revision>47</cp:revision>
  <cp:lastPrinted>2019-03-07T14:16:56Z</cp:lastPrinted>
  <dcterms:created xsi:type="dcterms:W3CDTF">2017-02-01T22:01:18Z</dcterms:created>
  <dcterms:modified xsi:type="dcterms:W3CDTF">2019-03-07T14:16:57Z</dcterms:modified>
</cp:coreProperties>
</file>