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7" r:id="rId4"/>
    <p:sldId id="263" r:id="rId5"/>
    <p:sldId id="264" r:id="rId6"/>
    <p:sldId id="265" r:id="rId7"/>
    <p:sldId id="275" r:id="rId8"/>
    <p:sldId id="276" r:id="rId9"/>
    <p:sldId id="268" r:id="rId10"/>
    <p:sldId id="274" r:id="rId11"/>
    <p:sldId id="269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C9"/>
    <a:srgbClr val="100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2" Type="http://schemas.openxmlformats.org/officeDocument/2006/relationships/slide" Target="slides/slide11.xml" />
  <Relationship Id="rId13" Type="http://schemas.openxmlformats.org/officeDocument/2006/relationships/slide" Target="slides/slide12.xml" />
  <Relationship Id="rId14" Type="http://schemas.openxmlformats.org/officeDocument/2006/relationships/slide" Target="slides/slide13.xml" />
  <Relationship Id="rId15" Type="http://schemas.openxmlformats.org/officeDocument/2006/relationships/slide" Target="slides/slide14.xml" />
  <Relationship Id="rId18" Type="http://schemas.openxmlformats.org/officeDocument/2006/relationships/viewProps" Target="viewProps.xml" />
  <Relationship Id="rId17" Type="http://schemas.openxmlformats.org/officeDocument/2006/relationships/presProps" Target="presProps.xml" />
  <Relationship Id="rId16" Type="http://schemas.openxmlformats.org/officeDocument/2006/relationships/notesMaster" Target="notesMasters/notesMaster1.xml" />
  <Relationship Id="rId20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19" Type="http://schemas.openxmlformats.org/officeDocument/2006/relationships/theme" Target="theme/theme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B6DD-17F0-4BF1-9780-63ED4928453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4AEB1-89F0-467C-B8BE-1168CD60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3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png" /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5.png" /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5.png" /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png" /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4473" y="1122363"/>
            <a:ext cx="698241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4473" y="3602038"/>
            <a:ext cx="6982410" cy="27823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563" y="6384342"/>
            <a:ext cx="371669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75C9"/>
                </a:solidFill>
                <a:latin typeface="Garamond" panose="02020404030301010803" pitchFamily="18" charset="0"/>
              </a:defRPr>
            </a:lvl1pPr>
          </a:lstStyle>
          <a:p>
            <a:fld id="{F790529D-2180-4DA1-A48B-8F807A5BE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9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5485" y="1122363"/>
            <a:ext cx="5881397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5485" y="3509963"/>
            <a:ext cx="6982410" cy="27823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563" y="6384342"/>
            <a:ext cx="371669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10069F"/>
                </a:solidFill>
                <a:latin typeface="Garamond" panose="02020404030301010803" pitchFamily="18" charset="0"/>
              </a:defRPr>
            </a:lvl1pPr>
          </a:lstStyle>
          <a:p>
            <a:fld id="{F790529D-2180-4DA1-A48B-8F807A5BE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1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3275" y="6365680"/>
            <a:ext cx="371669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75C9"/>
                </a:solidFill>
                <a:latin typeface="Garamond" panose="02020404030301010803" pitchFamily="18" charset="0"/>
              </a:defRPr>
            </a:lvl1pPr>
          </a:lstStyle>
          <a:p>
            <a:fld id="{F790529D-2180-4DA1-A48B-8F807A5BE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5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3275" y="6365680"/>
            <a:ext cx="371669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75C9"/>
                </a:solidFill>
                <a:latin typeface="Garamond" panose="02020404030301010803" pitchFamily="18" charset="0"/>
              </a:defRPr>
            </a:lvl1pPr>
          </a:lstStyle>
          <a:p>
            <a:fld id="{F790529D-2180-4DA1-A48B-8F807A5BE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024743"/>
            <a:ext cx="10515600" cy="145538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87024"/>
            <a:ext cx="10515600" cy="218456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3275" y="6365680"/>
            <a:ext cx="371669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75C9"/>
                </a:solidFill>
                <a:latin typeface="Garamond" panose="02020404030301010803" pitchFamily="18" charset="0"/>
              </a:defRPr>
            </a:lvl1pPr>
          </a:lstStyle>
          <a:p>
            <a:fld id="{F790529D-2180-4DA1-A48B-8F807A5BED4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55775" y="3657595"/>
            <a:ext cx="1371600" cy="0"/>
          </a:xfrm>
          <a:prstGeom prst="line">
            <a:avLst/>
          </a:prstGeom>
          <a:ln w="50800">
            <a:solidFill>
              <a:srgbClr val="0075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73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3275" y="6365680"/>
            <a:ext cx="371669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75C9"/>
                </a:solidFill>
                <a:latin typeface="Garamond" panose="02020404030301010803" pitchFamily="18" charset="0"/>
              </a:defRPr>
            </a:lvl1pPr>
          </a:lstStyle>
          <a:p>
            <a:fld id="{F790529D-2180-4DA1-A48B-8F807A5BE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2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3275" y="6365680"/>
            <a:ext cx="371669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75C9"/>
                </a:solidFill>
                <a:latin typeface="Garamond" panose="02020404030301010803" pitchFamily="18" charset="0"/>
              </a:defRPr>
            </a:lvl1pPr>
          </a:lstStyle>
          <a:p>
            <a:fld id="{F790529D-2180-4DA1-A48B-8F807A5BE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9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33275" y="6365680"/>
            <a:ext cx="371669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75C9"/>
                </a:solidFill>
                <a:latin typeface="Garamond" panose="02020404030301010803" pitchFamily="18" charset="0"/>
              </a:defRPr>
            </a:lvl1pPr>
          </a:lstStyle>
          <a:p>
            <a:fld id="{F790529D-2180-4DA1-A48B-8F807A5BE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9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233275" y="6365680"/>
            <a:ext cx="37166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rgbClr val="10069F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90529D-2180-4DA1-A48B-8F807A5BED43}" type="slidenum">
              <a:rPr lang="en-US" smtClean="0">
                <a:solidFill>
                  <a:srgbClr val="0075C9"/>
                </a:solidFill>
              </a:rPr>
              <a:pPr/>
              <a:t>‹#›</a:t>
            </a:fld>
            <a:endParaRPr lang="en-US" dirty="0">
              <a:solidFill>
                <a:srgbClr val="0075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5915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image" Target="../media/image1.png" />
  <Relationship Id="rId5" Type="http://schemas.openxmlformats.org/officeDocument/2006/relationships/slideLayout" Target="../slideLayouts/slideLayout5.xml" />
  <Relationship Id="rId10" Type="http://schemas.openxmlformats.org/officeDocument/2006/relationships/theme" Target="../theme/theme1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3275" y="6365680"/>
            <a:ext cx="371669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75C9"/>
                </a:solidFill>
                <a:latin typeface="Garamond" panose="02020404030301010803" pitchFamily="18" charset="0"/>
              </a:defRPr>
            </a:lvl1pPr>
          </a:lstStyle>
          <a:p>
            <a:fld id="{F790529D-2180-4DA1-A48B-8F807A5BE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5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5" r:id="rId4"/>
    <p:sldLayoutId id="2147483651" r:id="rId5"/>
    <p:sldLayoutId id="2147483657" r:id="rId6"/>
    <p:sldLayoutId id="2147483652" r:id="rId7"/>
    <p:sldLayoutId id="2147483653" r:id="rId8"/>
    <p:sldLayoutId id="2147483654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5C9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5C9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5C9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5C9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5C9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5C9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Accidental Franchising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March 7, 2019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Marcellus Chase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816-502-4647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Marcellus.Chase@KutakRock.com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Naked License vs. Franchise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Quality Controls</a:t>
            </a:r>
          </a:p>
          <a:p>
            <a:r>
              <a:rPr lang="en-US" dirty="0" smtClean="0"/>
              <a:t>Significant Control over Manner or Method of Operations</a:t>
            </a:r>
          </a:p>
          <a:p>
            <a:r>
              <a:rPr lang="en-US" dirty="0" smtClean="0"/>
              <a:t>Significant Assistance to the Business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Control or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28492" cy="4351338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ea typeface="Times New Roman" panose="02020603050405020304" pitchFamily="18" charset="0"/>
              </a:rPr>
              <a:t>Degree of Control?</a:t>
            </a:r>
            <a:endParaRPr lang="en-US" dirty="0"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Site/location approval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Site design or appearance requirements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Hours of operation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Production techniques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Accounting practices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Personnel policies and procedures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Promotional campaigns (requiring </a:t>
            </a:r>
            <a:r>
              <a:rPr lang="en-US" dirty="0" smtClean="0">
                <a:ea typeface="Times New Roman" panose="02020603050405020304" pitchFamily="18" charset="0"/>
              </a:rPr>
              <a:t>Franchisee participation </a:t>
            </a:r>
            <a:r>
              <a:rPr lang="en-US" dirty="0">
                <a:ea typeface="Times New Roman" panose="02020603050405020304" pitchFamily="18" charset="0"/>
              </a:rPr>
              <a:t>or financial contribution)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Restrictions on customers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Geographic </a:t>
            </a:r>
            <a:r>
              <a:rPr lang="en-US" dirty="0" smtClean="0">
                <a:ea typeface="Times New Roman" panose="02020603050405020304" pitchFamily="18" charset="0"/>
              </a:rPr>
              <a:t>limitations</a:t>
            </a:r>
            <a:endParaRPr lang="en-US" dirty="0"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66692" y="1825625"/>
            <a:ext cx="52284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5C9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5C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5C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5C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5C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u="sng" dirty="0" smtClean="0">
                <a:ea typeface="Times New Roman" panose="02020603050405020304" pitchFamily="18" charset="0"/>
              </a:rPr>
              <a:t>Degree of Assistance?</a:t>
            </a:r>
            <a:endParaRPr lang="en-US" sz="2200" dirty="0" smtClean="0">
              <a:ea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Training programs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Accounting systems/software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Management, marketing, or personnel advice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Assistance in selecting site locations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Providing or </a:t>
            </a:r>
            <a:r>
              <a:rPr lang="en-US" sz="2200" dirty="0" smtClean="0"/>
              <a:t>assisting </a:t>
            </a:r>
            <a:r>
              <a:rPr lang="en-US" sz="2200" dirty="0"/>
              <a:t>in setting up hardware, software, or website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Operations </a:t>
            </a:r>
            <a:r>
              <a:rPr lang="en-US" sz="2200" dirty="0" smtClean="0"/>
              <a:t>manual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Licensing other IP: patented (or non-patented) systems, software copyrights, or specialized know-how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200" dirty="0" smtClean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581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Franchise?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Revisit Hypothetical Scenario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6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Franchise?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Accidental Franchising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March 7, 2019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Marcellus Chase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816-502-4647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Marcellus.Chase@KutakRock.com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Franchise?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Hypothetical Scenario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Registration &amp; Disclosure Requirements</a:t>
            </a:r>
          </a:p>
          <a:p>
            <a:r>
              <a:rPr lang="en-US" dirty="0" smtClean="0"/>
              <a:t>Ongoing Relationship Obligations</a:t>
            </a:r>
          </a:p>
          <a:p>
            <a:r>
              <a:rPr lang="en-US" dirty="0" smtClean="0"/>
              <a:t>Termination Restrictions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Federal: The FTC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TM License</a:t>
            </a:r>
          </a:p>
          <a:p>
            <a:r>
              <a:rPr lang="en-US" dirty="0" smtClean="0"/>
              <a:t>Significant Control or Assistance</a:t>
            </a:r>
          </a:p>
          <a:p>
            <a:r>
              <a:rPr lang="en-US" dirty="0" smtClean="0"/>
              <a:t>Payment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16 CFR §436.1(h)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Federal: Exemptions &amp; Exclusions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Fractional Franchise</a:t>
            </a:r>
          </a:p>
          <a:p>
            <a:r>
              <a:rPr lang="en-US" dirty="0" smtClean="0"/>
              <a:t>Minimum Payment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Disclosure / Registration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smtClean="0"/>
              <a:t>15 States:</a:t>
            </a:r>
          </a:p>
          <a:p>
            <a:r>
              <a:rPr lang="en-US" dirty="0" smtClean="0"/>
              <a:t>California</a:t>
            </a:r>
          </a:p>
          <a:p>
            <a:r>
              <a:rPr lang="en-US" dirty="0" smtClean="0"/>
              <a:t>Florida</a:t>
            </a:r>
          </a:p>
          <a:p>
            <a:r>
              <a:rPr lang="en-US" dirty="0" smtClean="0"/>
              <a:t>Hawaii</a:t>
            </a:r>
          </a:p>
          <a:p>
            <a:r>
              <a:rPr lang="en-US" dirty="0" smtClean="0"/>
              <a:t>Illinois</a:t>
            </a:r>
          </a:p>
          <a:p>
            <a:r>
              <a:rPr lang="en-US" dirty="0" smtClean="0"/>
              <a:t>Indiana</a:t>
            </a:r>
          </a:p>
          <a:p>
            <a:r>
              <a:rPr lang="en-US" dirty="0" smtClean="0"/>
              <a:t>Maryland</a:t>
            </a:r>
          </a:p>
          <a:p>
            <a:r>
              <a:rPr lang="en-US" dirty="0" smtClean="0"/>
              <a:t>Michigan</a:t>
            </a:r>
          </a:p>
          <a:p>
            <a:r>
              <a:rPr lang="en-US" dirty="0" smtClean="0"/>
              <a:t>Minnesota</a:t>
            </a:r>
          </a:p>
          <a:p>
            <a:r>
              <a:rPr lang="en-US" dirty="0" smtClean="0"/>
              <a:t>New York</a:t>
            </a:r>
          </a:p>
          <a:p>
            <a:r>
              <a:rPr lang="en-US" dirty="0" smtClean="0"/>
              <a:t>North Dakota</a:t>
            </a:r>
          </a:p>
          <a:p>
            <a:r>
              <a:rPr lang="en-US" dirty="0" smtClean="0"/>
              <a:t>Rhode Island</a:t>
            </a:r>
          </a:p>
          <a:p>
            <a:r>
              <a:rPr lang="en-US" dirty="0" smtClean="0"/>
              <a:t>South Dakota</a:t>
            </a:r>
          </a:p>
          <a:p>
            <a:r>
              <a:rPr lang="en-US" dirty="0" smtClean="0"/>
              <a:t>Virginia</a:t>
            </a:r>
          </a:p>
          <a:p>
            <a:r>
              <a:rPr lang="en-US" dirty="0" smtClean="0"/>
              <a:t>Washington</a:t>
            </a:r>
          </a:p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Franchise Relationship/Termination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Arkansas</a:t>
            </a:r>
          </a:p>
          <a:p>
            <a:r>
              <a:rPr lang="en-US" dirty="0" smtClean="0"/>
              <a:t>California</a:t>
            </a:r>
          </a:p>
          <a:p>
            <a:r>
              <a:rPr lang="en-US" dirty="0" smtClean="0"/>
              <a:t>Connecticut</a:t>
            </a:r>
          </a:p>
          <a:p>
            <a:r>
              <a:rPr lang="en-US" dirty="0" smtClean="0"/>
              <a:t>Delaware</a:t>
            </a:r>
          </a:p>
          <a:p>
            <a:r>
              <a:rPr lang="en-US" dirty="0" smtClean="0"/>
              <a:t>District of Columbia</a:t>
            </a:r>
          </a:p>
          <a:p>
            <a:r>
              <a:rPr lang="en-US" dirty="0" smtClean="0"/>
              <a:t>Hawaii</a:t>
            </a:r>
          </a:p>
          <a:p>
            <a:r>
              <a:rPr lang="en-US" dirty="0" smtClean="0"/>
              <a:t>Idaho</a:t>
            </a:r>
          </a:p>
          <a:p>
            <a:r>
              <a:rPr lang="en-US" dirty="0" smtClean="0"/>
              <a:t>Maryland</a:t>
            </a:r>
          </a:p>
          <a:p>
            <a:r>
              <a:rPr lang="en-US" dirty="0" smtClean="0"/>
              <a:t>Michigan</a:t>
            </a:r>
          </a:p>
          <a:p>
            <a:r>
              <a:rPr lang="en-US" dirty="0" smtClean="0"/>
              <a:t>Minnesota</a:t>
            </a:r>
          </a:p>
          <a:p>
            <a:r>
              <a:rPr lang="en-US" dirty="0" smtClean="0"/>
              <a:t>Mississippi</a:t>
            </a:r>
          </a:p>
          <a:p>
            <a:r>
              <a:rPr lang="en-US" dirty="0" smtClean="0"/>
              <a:t>Missouri</a:t>
            </a:r>
          </a:p>
          <a:p>
            <a:r>
              <a:rPr lang="en-US" dirty="0" smtClean="0"/>
              <a:t>Nebraska</a:t>
            </a:r>
          </a:p>
          <a:p>
            <a:r>
              <a:rPr lang="en-US" dirty="0" smtClean="0"/>
              <a:t>New Jersey</a:t>
            </a:r>
          </a:p>
          <a:p>
            <a:r>
              <a:rPr lang="en-US" dirty="0" smtClean="0"/>
              <a:t>Tennessee</a:t>
            </a:r>
          </a:p>
          <a:p>
            <a:r>
              <a:rPr lang="en-US" dirty="0" smtClean="0"/>
              <a:t>Virginia</a:t>
            </a:r>
          </a:p>
          <a:p>
            <a:r>
              <a:rPr lang="en-US" dirty="0" smtClean="0"/>
              <a:t>Washington</a:t>
            </a:r>
          </a:p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State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Business Opportunity Laws</a:t>
            </a:r>
          </a:p>
          <a:p>
            <a:r>
              <a:rPr lang="en-US" dirty="0" smtClean="0"/>
              <a:t>Industry-Specific Laws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Federal: The FTC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TM License</a:t>
            </a:r>
          </a:p>
          <a:p>
            <a:r>
              <a:rPr lang="en-US" dirty="0" smtClean="0"/>
              <a:t>Significant Control or Assistance</a:t>
            </a:r>
          </a:p>
          <a:p>
            <a:r>
              <a:rPr lang="en-US" dirty="0" smtClean="0"/>
              <a:t>Payment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0529D-2180-4DA1-A48B-8F807A5BED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282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Garamond</vt:lpstr>
      <vt:lpstr>Symbol</vt:lpstr>
      <vt:lpstr>Times New Roman</vt:lpstr>
      <vt:lpstr>Office Theme</vt:lpstr>
      <vt:lpstr>Accidental Franchising</vt:lpstr>
      <vt:lpstr>Is This A Franchise?</vt:lpstr>
      <vt:lpstr>Why Does It Matter?</vt:lpstr>
      <vt:lpstr>Federal: The FTC Rule</vt:lpstr>
      <vt:lpstr>Federal: Exemptions &amp; Exclusions</vt:lpstr>
      <vt:lpstr>State Disclosure / Registration Laws</vt:lpstr>
      <vt:lpstr>State Franchise Relationship/Termination Laws</vt:lpstr>
      <vt:lpstr>Other State Laws</vt:lpstr>
      <vt:lpstr>Federal: The FTC Rule</vt:lpstr>
      <vt:lpstr>Naked License vs. Franchise</vt:lpstr>
      <vt:lpstr>Significant Control or Assistance</vt:lpstr>
      <vt:lpstr>Is This A Franchise?</vt:lpstr>
      <vt:lpstr>Is This A Franchise?</vt:lpstr>
      <vt:lpstr>Accidental Franchising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